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20"/>
  </p:notesMasterIdLst>
  <p:sldIdLst>
    <p:sldId id="256" r:id="rId3"/>
    <p:sldId id="257" r:id="rId4"/>
    <p:sldId id="271" r:id="rId5"/>
    <p:sldId id="273" r:id="rId6"/>
    <p:sldId id="270" r:id="rId7"/>
    <p:sldId id="274" r:id="rId8"/>
    <p:sldId id="275" r:id="rId9"/>
    <p:sldId id="282" r:id="rId10"/>
    <p:sldId id="276" r:id="rId11"/>
    <p:sldId id="277" r:id="rId12"/>
    <p:sldId id="269" r:id="rId13"/>
    <p:sldId id="261" r:id="rId14"/>
    <p:sldId id="279" r:id="rId15"/>
    <p:sldId id="263" r:id="rId16"/>
    <p:sldId id="281" r:id="rId17"/>
    <p:sldId id="280" r:id="rId18"/>
    <p:sldId id="268"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ambria" panose="02040503050406030204" pitchFamily="18" charset="0"/>
      <p:regular r:id="rId25"/>
      <p:bold r:id="rId26"/>
      <p:italic r:id="rId27"/>
      <p:boldItalic r:id="rId28"/>
    </p:embeddedFont>
    <p:embeddedFont>
      <p:font typeface="Mulish Black" pitchFamily="2" charset="77"/>
      <p:bold r:id="rId29"/>
      <p:italic r:id="rId30"/>
      <p:boldItalic r:id="rId31"/>
    </p:embeddedFont>
    <p:embeddedFont>
      <p:font typeface="Oswald" pitchFamily="2" charset="77"/>
      <p:regular r:id="rId32"/>
      <p:bold r:id="rId33"/>
    </p:embeddedFont>
    <p:embeddedFont>
      <p:font typeface="Trebuchet MS" panose="020B0703020202090204" pitchFamily="34" charset="0"/>
      <p:regular r:id="rId34"/>
      <p:bold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j+HqxjAHinRwWZvTJCLv+GPhA0F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5130"/>
    <a:srgbClr val="253F7A"/>
    <a:srgbClr val="F8AE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643"/>
  </p:normalViewPr>
  <p:slideViewPr>
    <p:cSldViewPr snapToGrid="0" snapToObjects="1">
      <p:cViewPr>
        <p:scale>
          <a:sx n="95" d="100"/>
          <a:sy n="95" d="100"/>
        </p:scale>
        <p:origin x="160" y="4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2498d24fe36_1_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2498d24fe36_1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30" name="Google Shape;33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498d24fe36_1_1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g2498d24fe36_1_1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5"/>
        <p:cNvGrpSpPr/>
        <p:nvPr/>
      </p:nvGrpSpPr>
      <p:grpSpPr>
        <a:xfrm>
          <a:off x="0" y="0"/>
          <a:ext cx="0" cy="0"/>
          <a:chOff x="0" y="0"/>
          <a:chExt cx="0" cy="0"/>
        </a:xfrm>
      </p:grpSpPr>
      <p:sp>
        <p:nvSpPr>
          <p:cNvPr id="16" name="Google Shape;16;p15"/>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 name="Google Shape;17;p15"/>
          <p:cNvSpPr>
            <a:spLocks noGrp="1"/>
          </p:cNvSpPr>
          <p:nvPr>
            <p:ph type="pic" idx="2"/>
          </p:nvPr>
        </p:nvSpPr>
        <p:spPr>
          <a:xfrm>
            <a:off x="13231947" y="6104022"/>
            <a:ext cx="901148" cy="901148"/>
          </a:xfrm>
          <a:prstGeom prst="rect">
            <a:avLst/>
          </a:prstGeom>
          <a:noFill/>
          <a:ln>
            <a:noFill/>
          </a:ln>
        </p:spPr>
      </p:sp>
      <p:sp>
        <p:nvSpPr>
          <p:cNvPr id="18" name="Google Shape;18;p15"/>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1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20" name="Google Shape;20;p15"/>
          <p:cNvSpPr>
            <a:spLocks noGrp="1"/>
          </p:cNvSpPr>
          <p:nvPr>
            <p:ph type="pic" idx="3"/>
          </p:nvPr>
        </p:nvSpPr>
        <p:spPr>
          <a:xfrm>
            <a:off x="-7" y="-8"/>
            <a:ext cx="918000" cy="918000"/>
          </a:xfrm>
          <a:prstGeom prst="rect">
            <a:avLst/>
          </a:prstGeom>
          <a:noFill/>
          <a:ln>
            <a:noFill/>
          </a:ln>
        </p:spPr>
      </p:sp>
      <p:pic>
        <p:nvPicPr>
          <p:cNvPr id="21" name="Google Shape;21;p15"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22" name="Google Shape;22;p15"/>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68"/>
        <p:cNvGrpSpPr/>
        <p:nvPr/>
      </p:nvGrpSpPr>
      <p:grpSpPr>
        <a:xfrm>
          <a:off x="0" y="0"/>
          <a:ext cx="0" cy="0"/>
          <a:chOff x="0" y="0"/>
          <a:chExt cx="0" cy="0"/>
        </a:xfrm>
      </p:grpSpPr>
      <p:pic>
        <p:nvPicPr>
          <p:cNvPr id="169" name="Google Shape;169;g2498d24fe36_1_4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170" name="Google Shape;170;g2498d24fe36_1_45"/>
          <p:cNvSpPr txBox="1">
            <a:spLocks noGrp="1"/>
          </p:cNvSpPr>
          <p:nvPr>
            <p:ph type="subTitle" idx="1"/>
          </p:nvPr>
        </p:nvSpPr>
        <p:spPr>
          <a:xfrm>
            <a:off x="457200" y="1371600"/>
            <a:ext cx="10825893" cy="4563506"/>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dk1"/>
              </a:buClr>
              <a:buSzPts val="1800"/>
              <a:buFont typeface="Arial"/>
              <a:buChar char="•"/>
              <a:defRPr sz="1800">
                <a:solidFill>
                  <a:schemeClr val="dk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1" name="Google Shape;171;g2498d24fe36_1_45"/>
          <p:cNvSpPr>
            <a:spLocks noGrp="1"/>
          </p:cNvSpPr>
          <p:nvPr>
            <p:ph type="pic" idx="2"/>
          </p:nvPr>
        </p:nvSpPr>
        <p:spPr>
          <a:xfrm>
            <a:off x="13568021" y="6710021"/>
            <a:ext cx="918000" cy="918000"/>
          </a:xfrm>
          <a:prstGeom prst="rect">
            <a:avLst/>
          </a:prstGeom>
          <a:noFill/>
          <a:ln>
            <a:noFill/>
          </a:ln>
        </p:spPr>
      </p:sp>
      <p:sp>
        <p:nvSpPr>
          <p:cNvPr id="172" name="Google Shape;172;g2498d24fe36_1_45"/>
          <p:cNvSpPr txBox="1">
            <a:spLocks noGrp="1"/>
          </p:cNvSpPr>
          <p:nvPr>
            <p:ph type="ctrTitle"/>
          </p:nvPr>
        </p:nvSpPr>
        <p:spPr>
          <a:xfrm>
            <a:off x="457200" y="365760"/>
            <a:ext cx="7287768" cy="553998"/>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3600"/>
              <a:buFont typeface="Trebuchet MS"/>
              <a:buNone/>
              <a:defRPr sz="3600" b="1">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grpSp>
        <p:nvGrpSpPr>
          <p:cNvPr id="173" name="Google Shape;173;g2498d24fe36_1_45"/>
          <p:cNvGrpSpPr/>
          <p:nvPr/>
        </p:nvGrpSpPr>
        <p:grpSpPr>
          <a:xfrm>
            <a:off x="11152259" y="150635"/>
            <a:ext cx="894148" cy="882138"/>
            <a:chOff x="9241877" y="3976244"/>
            <a:chExt cx="2599770" cy="2467903"/>
          </a:xfrm>
        </p:grpSpPr>
        <p:sp>
          <p:nvSpPr>
            <p:cNvPr id="174" name="Google Shape;174;g2498d24fe36_1_45"/>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5" name="Google Shape;175;g2498d24fe36_1_45" descr="Logo&#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sp>
        <p:nvSpPr>
          <p:cNvPr id="176" name="Google Shape;176;g2498d24fe36_1_45"/>
          <p:cNvSpPr>
            <a:spLocks noGrp="1"/>
          </p:cNvSpPr>
          <p:nvPr>
            <p:ph type="pic" idx="3"/>
          </p:nvPr>
        </p:nvSpPr>
        <p:spPr>
          <a:xfrm>
            <a:off x="-7" y="5935092"/>
            <a:ext cx="918000" cy="918000"/>
          </a:xfrm>
          <a:prstGeom prst="rect">
            <a:avLst/>
          </a:prstGeom>
          <a:noFill/>
          <a:ln>
            <a:noFill/>
          </a:ln>
        </p:spPr>
      </p:sp>
      <p:pic>
        <p:nvPicPr>
          <p:cNvPr id="177" name="Google Shape;177;g2498d24fe36_1_45"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178" name="Google Shape;178;g2498d24fe36_1_45"/>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7_Title and Content">
  <p:cSld name="27_Title and Content">
    <p:spTree>
      <p:nvGrpSpPr>
        <p:cNvPr id="1" name="Shape 179"/>
        <p:cNvGrpSpPr/>
        <p:nvPr/>
      </p:nvGrpSpPr>
      <p:grpSpPr>
        <a:xfrm>
          <a:off x="0" y="0"/>
          <a:ext cx="0" cy="0"/>
          <a:chOff x="0" y="0"/>
          <a:chExt cx="0" cy="0"/>
        </a:xfrm>
      </p:grpSpPr>
      <p:sp>
        <p:nvSpPr>
          <p:cNvPr id="180" name="Google Shape;180;g2498d24fe36_1_56"/>
          <p:cNvSpPr/>
          <p:nvPr/>
        </p:nvSpPr>
        <p:spPr>
          <a:xfrm>
            <a:off x="11141765" y="1371600"/>
            <a:ext cx="1050235" cy="5486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 name="Google Shape;181;g2498d24fe36_1_56"/>
          <p:cNvSpPr>
            <a:spLocks noGrp="1"/>
          </p:cNvSpPr>
          <p:nvPr>
            <p:ph type="pic" idx="2"/>
          </p:nvPr>
        </p:nvSpPr>
        <p:spPr>
          <a:xfrm>
            <a:off x="0" y="1371600"/>
            <a:ext cx="2975429" cy="3294063"/>
          </a:xfrm>
          <a:prstGeom prst="rect">
            <a:avLst/>
          </a:prstGeom>
          <a:solidFill>
            <a:schemeClr val="lt2"/>
          </a:solidFill>
          <a:ln>
            <a:noFill/>
          </a:ln>
        </p:spPr>
      </p:sp>
      <p:sp>
        <p:nvSpPr>
          <p:cNvPr id="182" name="Google Shape;182;g2498d24fe36_1_56"/>
          <p:cNvSpPr>
            <a:spLocks noGrp="1"/>
          </p:cNvSpPr>
          <p:nvPr>
            <p:ph type="pic" idx="3"/>
          </p:nvPr>
        </p:nvSpPr>
        <p:spPr>
          <a:xfrm>
            <a:off x="3018971" y="1371600"/>
            <a:ext cx="2975429" cy="3294063"/>
          </a:xfrm>
          <a:prstGeom prst="rect">
            <a:avLst/>
          </a:prstGeom>
          <a:solidFill>
            <a:schemeClr val="lt2"/>
          </a:solidFill>
          <a:ln>
            <a:noFill/>
          </a:ln>
        </p:spPr>
      </p:sp>
      <p:sp>
        <p:nvSpPr>
          <p:cNvPr id="183" name="Google Shape;183;g2498d24fe36_1_56"/>
          <p:cNvSpPr>
            <a:spLocks noGrp="1"/>
          </p:cNvSpPr>
          <p:nvPr>
            <p:ph type="pic" idx="4"/>
          </p:nvPr>
        </p:nvSpPr>
        <p:spPr>
          <a:xfrm>
            <a:off x="6008914" y="1371600"/>
            <a:ext cx="3164115" cy="3294063"/>
          </a:xfrm>
          <a:prstGeom prst="rect">
            <a:avLst/>
          </a:prstGeom>
          <a:solidFill>
            <a:schemeClr val="lt2"/>
          </a:solidFill>
          <a:ln>
            <a:noFill/>
          </a:ln>
        </p:spPr>
      </p:sp>
      <p:sp>
        <p:nvSpPr>
          <p:cNvPr id="184" name="Google Shape;184;g2498d24fe36_1_56"/>
          <p:cNvSpPr>
            <a:spLocks noGrp="1"/>
          </p:cNvSpPr>
          <p:nvPr>
            <p:ph type="pic" idx="5"/>
          </p:nvPr>
        </p:nvSpPr>
        <p:spPr>
          <a:xfrm>
            <a:off x="9187543" y="1371600"/>
            <a:ext cx="2960915" cy="3294063"/>
          </a:xfrm>
          <a:prstGeom prst="rect">
            <a:avLst/>
          </a:prstGeom>
          <a:solidFill>
            <a:schemeClr val="lt2"/>
          </a:solidFill>
          <a:ln>
            <a:noFill/>
          </a:ln>
        </p:spPr>
      </p:sp>
      <p:sp>
        <p:nvSpPr>
          <p:cNvPr id="185" name="Google Shape;185;g2498d24fe36_1_56"/>
          <p:cNvSpPr txBox="1"/>
          <p:nvPr/>
        </p:nvSpPr>
        <p:spPr>
          <a:xfrm>
            <a:off x="11567688" y="6287111"/>
            <a:ext cx="416448" cy="42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
        <p:nvSpPr>
          <p:cNvPr id="186" name="Google Shape;186;g2498d24fe36_1_56"/>
          <p:cNvSpPr>
            <a:spLocks noGrp="1"/>
          </p:cNvSpPr>
          <p:nvPr>
            <p:ph type="pic" idx="6"/>
          </p:nvPr>
        </p:nvSpPr>
        <p:spPr>
          <a:xfrm>
            <a:off x="13119652" y="5596863"/>
            <a:ext cx="901148" cy="901148"/>
          </a:xfrm>
          <a:prstGeom prst="rect">
            <a:avLst/>
          </a:prstGeom>
          <a:noFill/>
          <a:ln>
            <a:noFill/>
          </a:ln>
        </p:spPr>
      </p:sp>
      <p:grpSp>
        <p:nvGrpSpPr>
          <p:cNvPr id="187" name="Google Shape;187;g2498d24fe36_1_56"/>
          <p:cNvGrpSpPr/>
          <p:nvPr/>
        </p:nvGrpSpPr>
        <p:grpSpPr>
          <a:xfrm>
            <a:off x="11152259" y="150635"/>
            <a:ext cx="894148" cy="882138"/>
            <a:chOff x="9241877" y="3976244"/>
            <a:chExt cx="2599770" cy="2467903"/>
          </a:xfrm>
        </p:grpSpPr>
        <p:sp>
          <p:nvSpPr>
            <p:cNvPr id="188" name="Google Shape;188;g2498d24fe36_1_56"/>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89" name="Google Shape;189;g2498d24fe36_1_5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pic>
        <p:nvPicPr>
          <p:cNvPr id="190" name="Google Shape;190;g2498d24fe36_1_5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191" name="Google Shape;191;g2498d24fe36_1_56"/>
          <p:cNvSpPr txBox="1">
            <a:spLocks noGrp="1"/>
          </p:cNvSpPr>
          <p:nvPr>
            <p:ph type="ctrTitle"/>
          </p:nvPr>
        </p:nvSpPr>
        <p:spPr>
          <a:xfrm>
            <a:off x="400050" y="255350"/>
            <a:ext cx="72879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192" name="Google Shape;192;g2498d24fe36_1_56"/>
          <p:cNvSpPr>
            <a:spLocks noGrp="1"/>
          </p:cNvSpPr>
          <p:nvPr>
            <p:ph type="pic" idx="7"/>
          </p:nvPr>
        </p:nvSpPr>
        <p:spPr>
          <a:xfrm>
            <a:off x="-7" y="5935092"/>
            <a:ext cx="918000" cy="918000"/>
          </a:xfrm>
          <a:prstGeom prst="rect">
            <a:avLst/>
          </a:prstGeom>
          <a:noFill/>
          <a:ln>
            <a:noFill/>
          </a:ln>
        </p:spPr>
      </p:sp>
      <p:pic>
        <p:nvPicPr>
          <p:cNvPr id="193" name="Google Shape;193;g2498d24fe36_1_56"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194" name="Google Shape;194;g2498d24fe36_1_5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95"/>
        <p:cNvGrpSpPr/>
        <p:nvPr/>
      </p:nvGrpSpPr>
      <p:grpSpPr>
        <a:xfrm>
          <a:off x="0" y="0"/>
          <a:ext cx="0" cy="0"/>
          <a:chOff x="0" y="0"/>
          <a:chExt cx="0" cy="0"/>
        </a:xfrm>
      </p:grpSpPr>
      <p:sp>
        <p:nvSpPr>
          <p:cNvPr id="196" name="Google Shape;196;g2498d24fe36_1_72"/>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97" name="Google Shape;197;g2498d24fe36_1_72"/>
          <p:cNvSpPr>
            <a:spLocks noGrp="1"/>
          </p:cNvSpPr>
          <p:nvPr>
            <p:ph type="pic" idx="2"/>
          </p:nvPr>
        </p:nvSpPr>
        <p:spPr>
          <a:xfrm>
            <a:off x="13231947" y="6104022"/>
            <a:ext cx="901148" cy="901148"/>
          </a:xfrm>
          <a:prstGeom prst="rect">
            <a:avLst/>
          </a:prstGeom>
          <a:noFill/>
          <a:ln>
            <a:noFill/>
          </a:ln>
        </p:spPr>
      </p:sp>
      <p:sp>
        <p:nvSpPr>
          <p:cNvPr id="198" name="Google Shape;198;g2498d24fe36_1_72"/>
          <p:cNvSpPr/>
          <p:nvPr/>
        </p:nvSpPr>
        <p:spPr>
          <a:xfrm flipH="1">
            <a:off x="6095999" y="0"/>
            <a:ext cx="1056571" cy="594360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9" name="Google Shape;199;g2498d24fe36_1_72"/>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0" name="Google Shape;200;g2498d24fe36_1_72"/>
          <p:cNvGrpSpPr/>
          <p:nvPr/>
        </p:nvGrpSpPr>
        <p:grpSpPr>
          <a:xfrm>
            <a:off x="11151949" y="150459"/>
            <a:ext cx="894071" cy="881992"/>
            <a:chOff x="9241877" y="3976244"/>
            <a:chExt cx="2599800" cy="2467800"/>
          </a:xfrm>
        </p:grpSpPr>
        <p:sp>
          <p:nvSpPr>
            <p:cNvPr id="201" name="Google Shape;201;g2498d24fe36_1_72"/>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2" name="Google Shape;202;g2498d24fe36_1_72"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203" name="Google Shape;203;g2498d24fe36_1_72"/>
          <p:cNvSpPr txBox="1">
            <a:spLocks noGrp="1"/>
          </p:cNvSpPr>
          <p:nvPr>
            <p:ph type="ctrTitle"/>
          </p:nvPr>
        </p:nvSpPr>
        <p:spPr>
          <a:xfrm>
            <a:off x="400050" y="255350"/>
            <a:ext cx="51978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pic>
        <p:nvPicPr>
          <p:cNvPr id="204" name="Google Shape;204;g2498d24fe36_1_72"/>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pic>
        <p:nvPicPr>
          <p:cNvPr id="205" name="Google Shape;205;g2498d24fe36_1_72"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206" name="Google Shape;206;g2498d24fe36_1_72"/>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5_Title Slide">
  <p:cSld name="25_Title Slide">
    <p:bg>
      <p:bgPr>
        <a:solidFill>
          <a:schemeClr val="lt1"/>
        </a:solidFill>
        <a:effectLst/>
      </p:bgPr>
    </p:bg>
    <p:spTree>
      <p:nvGrpSpPr>
        <p:cNvPr id="1" name="Shape 207"/>
        <p:cNvGrpSpPr/>
        <p:nvPr/>
      </p:nvGrpSpPr>
      <p:grpSpPr>
        <a:xfrm>
          <a:off x="0" y="0"/>
          <a:ext cx="0" cy="0"/>
          <a:chOff x="0" y="0"/>
          <a:chExt cx="0" cy="0"/>
        </a:xfrm>
      </p:grpSpPr>
      <p:sp>
        <p:nvSpPr>
          <p:cNvPr id="208" name="Google Shape;208;g2498d24fe36_1_84"/>
          <p:cNvSpPr/>
          <p:nvPr/>
        </p:nvSpPr>
        <p:spPr>
          <a:xfrm>
            <a:off x="0" y="0"/>
            <a:ext cx="7658100" cy="6858000"/>
          </a:xfrm>
          <a:custGeom>
            <a:avLst/>
            <a:gdLst/>
            <a:ahLst/>
            <a:cxnLst/>
            <a:rect l="l" t="t" r="r" b="b"/>
            <a:pathLst>
              <a:path w="7658100" h="6858000" extrusionOk="0">
                <a:moveTo>
                  <a:pt x="0" y="0"/>
                </a:moveTo>
                <a:lnTo>
                  <a:pt x="1729248" y="0"/>
                </a:lnTo>
                <a:lnTo>
                  <a:pt x="7658100" y="6858000"/>
                </a:lnTo>
                <a:lnTo>
                  <a:pt x="0" y="6858000"/>
                </a:ln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g2498d24fe36_1_84"/>
          <p:cNvSpPr>
            <a:spLocks noGrp="1"/>
          </p:cNvSpPr>
          <p:nvPr>
            <p:ph type="pic" idx="2"/>
          </p:nvPr>
        </p:nvSpPr>
        <p:spPr>
          <a:xfrm>
            <a:off x="1132113" y="1301250"/>
            <a:ext cx="4738411" cy="2989870"/>
          </a:xfrm>
          <a:prstGeom prst="rect">
            <a:avLst/>
          </a:prstGeom>
          <a:solidFill>
            <a:schemeClr val="lt1"/>
          </a:solidFill>
          <a:ln>
            <a:noFill/>
          </a:ln>
        </p:spPr>
      </p:sp>
      <p:grpSp>
        <p:nvGrpSpPr>
          <p:cNvPr id="210" name="Google Shape;210;g2498d24fe36_1_84"/>
          <p:cNvGrpSpPr/>
          <p:nvPr/>
        </p:nvGrpSpPr>
        <p:grpSpPr>
          <a:xfrm>
            <a:off x="11151949" y="150459"/>
            <a:ext cx="894071" cy="881992"/>
            <a:chOff x="9241877" y="3976244"/>
            <a:chExt cx="2599800" cy="2467800"/>
          </a:xfrm>
        </p:grpSpPr>
        <p:sp>
          <p:nvSpPr>
            <p:cNvPr id="211" name="Google Shape;211;g2498d24fe36_1_84"/>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12" name="Google Shape;212;g2498d24fe36_1_84"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213" name="Google Shape;213;g2498d24fe36_1_84"/>
          <p:cNvSpPr>
            <a:spLocks noGrp="1"/>
          </p:cNvSpPr>
          <p:nvPr>
            <p:ph type="pic" idx="3"/>
          </p:nvPr>
        </p:nvSpPr>
        <p:spPr>
          <a:xfrm>
            <a:off x="-7" y="5935092"/>
            <a:ext cx="918000" cy="918000"/>
          </a:xfrm>
          <a:prstGeom prst="rect">
            <a:avLst/>
          </a:prstGeom>
          <a:noFill/>
          <a:ln>
            <a:noFill/>
          </a:ln>
        </p:spPr>
      </p:sp>
      <p:pic>
        <p:nvPicPr>
          <p:cNvPr id="214" name="Google Shape;214;g2498d24fe36_1_84"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215" name="Google Shape;215;g2498d24fe36_1_84"/>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1_Blank 2">
    <p:spTree>
      <p:nvGrpSpPr>
        <p:cNvPr id="1" name="Shape 216"/>
        <p:cNvGrpSpPr/>
        <p:nvPr/>
      </p:nvGrpSpPr>
      <p:grpSpPr>
        <a:xfrm>
          <a:off x="0" y="0"/>
          <a:ext cx="0" cy="0"/>
          <a:chOff x="0" y="0"/>
          <a:chExt cx="0" cy="0"/>
        </a:xfrm>
      </p:grpSpPr>
      <p:sp>
        <p:nvSpPr>
          <p:cNvPr id="217" name="Google Shape;217;g2498d24fe36_1_93"/>
          <p:cNvSpPr/>
          <p:nvPr/>
        </p:nvSpPr>
        <p:spPr>
          <a:xfrm>
            <a:off x="13231947" y="6084143"/>
            <a:ext cx="901148" cy="93427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218" name="Google Shape;218;g2498d24fe36_1_93"/>
          <p:cNvSpPr>
            <a:spLocks noGrp="1"/>
          </p:cNvSpPr>
          <p:nvPr>
            <p:ph type="pic" idx="2"/>
          </p:nvPr>
        </p:nvSpPr>
        <p:spPr>
          <a:xfrm>
            <a:off x="13231947" y="6104022"/>
            <a:ext cx="901148" cy="901148"/>
          </a:xfrm>
          <a:prstGeom prst="rect">
            <a:avLst/>
          </a:prstGeom>
          <a:noFill/>
          <a:ln>
            <a:noFill/>
          </a:ln>
        </p:spPr>
      </p:sp>
      <p:sp>
        <p:nvSpPr>
          <p:cNvPr id="219" name="Google Shape;219;g2498d24fe36_1_93"/>
          <p:cNvSpPr/>
          <p:nvPr/>
        </p:nvSpPr>
        <p:spPr>
          <a:xfrm>
            <a:off x="13384347" y="6256422"/>
            <a:ext cx="901148" cy="90114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 name="Google Shape;220;g2498d24fe36_1_93"/>
          <p:cNvGrpSpPr/>
          <p:nvPr/>
        </p:nvGrpSpPr>
        <p:grpSpPr>
          <a:xfrm>
            <a:off x="11151949" y="150459"/>
            <a:ext cx="894071" cy="881992"/>
            <a:chOff x="9241877" y="3976244"/>
            <a:chExt cx="2599800" cy="2467800"/>
          </a:xfrm>
        </p:grpSpPr>
        <p:sp>
          <p:nvSpPr>
            <p:cNvPr id="221" name="Google Shape;221;g2498d24fe36_1_93"/>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22" name="Google Shape;222;g2498d24fe36_1_93"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223" name="Google Shape;223;g2498d24fe36_1_9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224" name="Google Shape;224;g2498d24fe36_1_93"/>
          <p:cNvSpPr txBox="1">
            <a:spLocks noGrp="1"/>
          </p:cNvSpPr>
          <p:nvPr>
            <p:ph type="ctrTitle"/>
          </p:nvPr>
        </p:nvSpPr>
        <p:spPr>
          <a:xfrm>
            <a:off x="400050" y="255350"/>
            <a:ext cx="7287900" cy="554100"/>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4000"/>
              <a:buFont typeface="Trebuchet MS"/>
              <a:buNone/>
              <a:defRPr sz="4000" b="1">
                <a:solidFill>
                  <a:schemeClr val="accent1"/>
                </a:solidFill>
                <a:latin typeface="Arial"/>
                <a:ea typeface="Arial"/>
                <a:cs typeface="Arial"/>
                <a:sym typeface="Aria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225" name="Google Shape;225;g2498d24fe36_1_93"/>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accent1"/>
              </a:solidFill>
              <a:latin typeface="Arial"/>
              <a:ea typeface="Arial"/>
              <a:cs typeface="Arial"/>
              <a:sym typeface="Arial"/>
            </a:endParaRPr>
          </a:p>
        </p:txBody>
      </p:sp>
      <p:sp>
        <p:nvSpPr>
          <p:cNvPr id="226" name="Google Shape;226;g2498d24fe36_1_93"/>
          <p:cNvSpPr>
            <a:spLocks noGrp="1"/>
          </p:cNvSpPr>
          <p:nvPr>
            <p:ph type="pic" idx="3"/>
          </p:nvPr>
        </p:nvSpPr>
        <p:spPr>
          <a:xfrm>
            <a:off x="-7" y="5935092"/>
            <a:ext cx="918000" cy="918000"/>
          </a:xfrm>
          <a:prstGeom prst="rect">
            <a:avLst/>
          </a:prstGeom>
          <a:noFill/>
          <a:ln>
            <a:noFill/>
          </a:ln>
        </p:spPr>
      </p:sp>
      <p:pic>
        <p:nvPicPr>
          <p:cNvPr id="227" name="Google Shape;227;g2498d24fe36_1_93"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228" name="Google Shape;228;g2498d24fe36_1_93"/>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229"/>
        <p:cNvGrpSpPr/>
        <p:nvPr/>
      </p:nvGrpSpPr>
      <p:grpSpPr>
        <a:xfrm>
          <a:off x="0" y="0"/>
          <a:ext cx="0" cy="0"/>
          <a:chOff x="0" y="0"/>
          <a:chExt cx="0" cy="0"/>
        </a:xfrm>
      </p:grpSpPr>
      <p:sp>
        <p:nvSpPr>
          <p:cNvPr id="230" name="Google Shape;230;g2498d24fe36_1_106"/>
          <p:cNvSpPr>
            <a:spLocks noGrp="1"/>
          </p:cNvSpPr>
          <p:nvPr>
            <p:ph type="pic" idx="2"/>
          </p:nvPr>
        </p:nvSpPr>
        <p:spPr>
          <a:xfrm>
            <a:off x="1035855" y="1232115"/>
            <a:ext cx="4031545" cy="4425186"/>
          </a:xfrm>
          <a:prstGeom prst="rect">
            <a:avLst/>
          </a:prstGeom>
          <a:solidFill>
            <a:srgbClr val="BFBFBF"/>
          </a:solidFill>
          <a:ln>
            <a:noFill/>
          </a:ln>
        </p:spPr>
      </p:sp>
      <p:grpSp>
        <p:nvGrpSpPr>
          <p:cNvPr id="231" name="Google Shape;231;g2498d24fe36_1_106"/>
          <p:cNvGrpSpPr/>
          <p:nvPr/>
        </p:nvGrpSpPr>
        <p:grpSpPr>
          <a:xfrm>
            <a:off x="11151949" y="150459"/>
            <a:ext cx="894071" cy="881992"/>
            <a:chOff x="9241877" y="3976244"/>
            <a:chExt cx="2599800" cy="2467800"/>
          </a:xfrm>
        </p:grpSpPr>
        <p:sp>
          <p:nvSpPr>
            <p:cNvPr id="232" name="Google Shape;232;g2498d24fe36_1_106"/>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33" name="Google Shape;233;g2498d24fe36_1_10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234" name="Google Shape;234;g2498d24fe36_1_106"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235" name="Google Shape;235;g2498d24fe36_1_10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236"/>
        <p:cNvGrpSpPr/>
        <p:nvPr/>
      </p:nvGrpSpPr>
      <p:grpSpPr>
        <a:xfrm>
          <a:off x="0" y="0"/>
          <a:ext cx="0" cy="0"/>
          <a:chOff x="0" y="0"/>
          <a:chExt cx="0" cy="0"/>
        </a:xfrm>
      </p:grpSpPr>
      <p:sp>
        <p:nvSpPr>
          <p:cNvPr id="237" name="Google Shape;237;g2498d24fe36_1_113"/>
          <p:cNvSpPr>
            <a:spLocks noGrp="1"/>
          </p:cNvSpPr>
          <p:nvPr>
            <p:ph type="pic" idx="2"/>
          </p:nvPr>
        </p:nvSpPr>
        <p:spPr>
          <a:xfrm>
            <a:off x="5559460" y="0"/>
            <a:ext cx="6984283" cy="6858000"/>
          </a:xfrm>
          <a:prstGeom prst="rect">
            <a:avLst/>
          </a:prstGeom>
          <a:solidFill>
            <a:srgbClr val="BFBFBF"/>
          </a:solidFill>
          <a:ln>
            <a:noFill/>
          </a:ln>
        </p:spPr>
      </p:sp>
      <p:pic>
        <p:nvPicPr>
          <p:cNvPr id="238" name="Google Shape;238;g2498d24fe36_1_113"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239" name="Google Shape;239;g2498d24fe36_1_113"/>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32"/>
        <p:cNvGrpSpPr/>
        <p:nvPr/>
      </p:nvGrpSpPr>
      <p:grpSpPr>
        <a:xfrm>
          <a:off x="0" y="0"/>
          <a:ext cx="0" cy="0"/>
          <a:chOff x="0" y="0"/>
          <a:chExt cx="0" cy="0"/>
        </a:xfrm>
      </p:grpSpPr>
      <p:sp>
        <p:nvSpPr>
          <p:cNvPr id="33" name="Google Shape;33;p40"/>
          <p:cNvSpPr/>
          <p:nvPr/>
        </p:nvSpPr>
        <p:spPr>
          <a:xfrm>
            <a:off x="0" y="0"/>
            <a:ext cx="3222171" cy="6858000"/>
          </a:xfrm>
          <a:prstGeom prst="rect">
            <a:avLst/>
          </a:prstGeom>
          <a:solidFill>
            <a:srgbClr val="1558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 name="Google Shape;34;p40"/>
          <p:cNvSpPr>
            <a:spLocks noGrp="1"/>
          </p:cNvSpPr>
          <p:nvPr>
            <p:ph type="pic" idx="2"/>
          </p:nvPr>
        </p:nvSpPr>
        <p:spPr>
          <a:xfrm>
            <a:off x="899884" y="0"/>
            <a:ext cx="4613409" cy="6131859"/>
          </a:xfrm>
          <a:prstGeom prst="rect">
            <a:avLst/>
          </a:prstGeom>
          <a:solidFill>
            <a:schemeClr val="lt1"/>
          </a:solidFill>
          <a:ln>
            <a:noFill/>
          </a:ln>
        </p:spPr>
      </p:sp>
      <p:grpSp>
        <p:nvGrpSpPr>
          <p:cNvPr id="35" name="Google Shape;35;p40"/>
          <p:cNvGrpSpPr/>
          <p:nvPr/>
        </p:nvGrpSpPr>
        <p:grpSpPr>
          <a:xfrm>
            <a:off x="11152259" y="150635"/>
            <a:ext cx="894148" cy="882138"/>
            <a:chOff x="9241877" y="3976244"/>
            <a:chExt cx="2599770" cy="2467903"/>
          </a:xfrm>
        </p:grpSpPr>
        <p:sp>
          <p:nvSpPr>
            <p:cNvPr id="36" name="Google Shape;36;p40"/>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7" name="Google Shape;37;p40"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pic>
        <p:nvPicPr>
          <p:cNvPr id="38" name="Google Shape;38;p40"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39" name="Google Shape;39;p40"/>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51"/>
        <p:cNvGrpSpPr/>
        <p:nvPr/>
      </p:nvGrpSpPr>
      <p:grpSpPr>
        <a:xfrm>
          <a:off x="0" y="0"/>
          <a:ext cx="0" cy="0"/>
          <a:chOff x="0" y="0"/>
          <a:chExt cx="0" cy="0"/>
        </a:xfrm>
      </p:grpSpPr>
      <p:pic>
        <p:nvPicPr>
          <p:cNvPr id="52" name="Google Shape;52;p4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0" y="373500"/>
            <a:ext cx="400050" cy="435950"/>
          </a:xfrm>
          <a:prstGeom prst="rect">
            <a:avLst/>
          </a:prstGeom>
          <a:noFill/>
          <a:ln>
            <a:noFill/>
          </a:ln>
        </p:spPr>
      </p:pic>
      <p:sp>
        <p:nvSpPr>
          <p:cNvPr id="53" name="Google Shape;53;p41"/>
          <p:cNvSpPr txBox="1">
            <a:spLocks noGrp="1"/>
          </p:cNvSpPr>
          <p:nvPr>
            <p:ph type="subTitle" idx="1"/>
          </p:nvPr>
        </p:nvSpPr>
        <p:spPr>
          <a:xfrm>
            <a:off x="457200" y="1371600"/>
            <a:ext cx="10825893" cy="4563506"/>
          </a:xfrm>
          <a:prstGeom prst="rect">
            <a:avLst/>
          </a:prstGeom>
          <a:noFill/>
          <a:ln>
            <a:noFill/>
          </a:ln>
        </p:spPr>
        <p:txBody>
          <a:bodyPr spcFirstLastPara="1" wrap="square" lIns="91425" tIns="45700" rIns="91425" bIns="45700" anchor="t" anchorCtr="0">
            <a:normAutofit/>
          </a:bodyPr>
          <a:lstStyle>
            <a:lvl1pPr lvl="0" algn="l">
              <a:lnSpc>
                <a:spcPct val="150000"/>
              </a:lnSpc>
              <a:spcBef>
                <a:spcPts val="1000"/>
              </a:spcBef>
              <a:spcAft>
                <a:spcPts val="0"/>
              </a:spcAft>
              <a:buClr>
                <a:schemeClr val="dk1"/>
              </a:buClr>
              <a:buSzPts val="1800"/>
              <a:buFont typeface="Arial"/>
              <a:buChar char="•"/>
              <a:defRPr sz="1800">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dirty="0"/>
          </a:p>
        </p:txBody>
      </p:sp>
      <p:sp>
        <p:nvSpPr>
          <p:cNvPr id="54" name="Google Shape;54;p41"/>
          <p:cNvSpPr>
            <a:spLocks noGrp="1"/>
          </p:cNvSpPr>
          <p:nvPr>
            <p:ph type="pic" idx="2"/>
          </p:nvPr>
        </p:nvSpPr>
        <p:spPr>
          <a:xfrm>
            <a:off x="13568021" y="6710021"/>
            <a:ext cx="918000" cy="918000"/>
          </a:xfrm>
          <a:prstGeom prst="rect">
            <a:avLst/>
          </a:prstGeom>
          <a:noFill/>
          <a:ln>
            <a:noFill/>
          </a:ln>
        </p:spPr>
      </p:sp>
      <p:sp>
        <p:nvSpPr>
          <p:cNvPr id="55" name="Google Shape;55;p41"/>
          <p:cNvSpPr txBox="1">
            <a:spLocks noGrp="1"/>
          </p:cNvSpPr>
          <p:nvPr>
            <p:ph type="ctrTitle"/>
          </p:nvPr>
        </p:nvSpPr>
        <p:spPr>
          <a:xfrm>
            <a:off x="457200" y="365760"/>
            <a:ext cx="7287768" cy="553998"/>
          </a:xfrm>
          <a:prstGeom prst="rect">
            <a:avLst/>
          </a:prstGeom>
          <a:noFill/>
          <a:ln>
            <a:noFill/>
          </a:ln>
        </p:spPr>
        <p:txBody>
          <a:bodyPr spcFirstLastPara="1" wrap="square" lIns="91425" tIns="0" rIns="91425" bIns="0" anchor="t" anchorCtr="0">
            <a:spAutoFit/>
          </a:bodyPr>
          <a:lstStyle>
            <a:lvl1pPr lvl="0" algn="l">
              <a:lnSpc>
                <a:spcPct val="100000"/>
              </a:lnSpc>
              <a:spcBef>
                <a:spcPts val="0"/>
              </a:spcBef>
              <a:spcAft>
                <a:spcPts val="0"/>
              </a:spcAft>
              <a:buClr>
                <a:schemeClr val="accent1"/>
              </a:buClr>
              <a:buSzPts val="3600"/>
              <a:buFont typeface="Trebuchet MS"/>
              <a:buNone/>
              <a:defRPr sz="3600" b="1">
                <a:solidFill>
                  <a:schemeClr val="accen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grpSp>
        <p:nvGrpSpPr>
          <p:cNvPr id="56" name="Google Shape;56;p41"/>
          <p:cNvGrpSpPr/>
          <p:nvPr/>
        </p:nvGrpSpPr>
        <p:grpSpPr>
          <a:xfrm>
            <a:off x="11152259" y="150635"/>
            <a:ext cx="894148" cy="882138"/>
            <a:chOff x="9241877" y="3976244"/>
            <a:chExt cx="2599770" cy="2467903"/>
          </a:xfrm>
        </p:grpSpPr>
        <p:sp>
          <p:nvSpPr>
            <p:cNvPr id="57" name="Google Shape;57;p41"/>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8" name="Google Shape;58;p41" descr="Logo&#10;&#10;Description automatically generated"/>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sp>
        <p:nvSpPr>
          <p:cNvPr id="59" name="Google Shape;59;p41"/>
          <p:cNvSpPr>
            <a:spLocks noGrp="1"/>
          </p:cNvSpPr>
          <p:nvPr>
            <p:ph type="pic" idx="3"/>
          </p:nvPr>
        </p:nvSpPr>
        <p:spPr>
          <a:xfrm>
            <a:off x="-7" y="5935092"/>
            <a:ext cx="918000" cy="918000"/>
          </a:xfrm>
          <a:prstGeom prst="rect">
            <a:avLst/>
          </a:prstGeom>
          <a:noFill/>
          <a:ln>
            <a:noFill/>
          </a:ln>
        </p:spPr>
      </p:sp>
      <p:pic>
        <p:nvPicPr>
          <p:cNvPr id="60" name="Google Shape;60;p41" descr="Icon&#10;&#10;Description automatically generated"/>
          <p:cNvPicPr preferRelativeResize="0"/>
          <p:nvPr/>
        </p:nvPicPr>
        <p:blipFill rotWithShape="1">
          <a:blip r:embed="rId4">
            <a:alphaModFix/>
          </a:blip>
          <a:srcRect/>
          <a:stretch/>
        </p:blipFill>
        <p:spPr>
          <a:xfrm>
            <a:off x="11212201" y="5888080"/>
            <a:ext cx="770073" cy="770073"/>
          </a:xfrm>
          <a:prstGeom prst="rect">
            <a:avLst/>
          </a:prstGeom>
          <a:noFill/>
          <a:ln>
            <a:noFill/>
          </a:ln>
        </p:spPr>
      </p:pic>
      <p:sp>
        <p:nvSpPr>
          <p:cNvPr id="61" name="Google Shape;61;p41"/>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112"/>
        <p:cNvGrpSpPr/>
        <p:nvPr/>
      </p:nvGrpSpPr>
      <p:grpSpPr>
        <a:xfrm>
          <a:off x="0" y="0"/>
          <a:ext cx="0" cy="0"/>
          <a:chOff x="0" y="0"/>
          <a:chExt cx="0" cy="0"/>
        </a:xfrm>
      </p:grpSpPr>
      <p:sp>
        <p:nvSpPr>
          <p:cNvPr id="113" name="Google Shape;113;p16"/>
          <p:cNvSpPr>
            <a:spLocks noGrp="1"/>
          </p:cNvSpPr>
          <p:nvPr>
            <p:ph type="pic" idx="2"/>
          </p:nvPr>
        </p:nvSpPr>
        <p:spPr>
          <a:xfrm>
            <a:off x="1035855" y="1232115"/>
            <a:ext cx="4031545" cy="4425186"/>
          </a:xfrm>
          <a:prstGeom prst="rect">
            <a:avLst/>
          </a:prstGeom>
          <a:solidFill>
            <a:srgbClr val="BFBFBF"/>
          </a:solidFill>
          <a:ln>
            <a:noFill/>
          </a:ln>
        </p:spPr>
      </p:sp>
      <p:grpSp>
        <p:nvGrpSpPr>
          <p:cNvPr id="114" name="Google Shape;114;p16"/>
          <p:cNvGrpSpPr/>
          <p:nvPr/>
        </p:nvGrpSpPr>
        <p:grpSpPr>
          <a:xfrm>
            <a:off x="11151949" y="150459"/>
            <a:ext cx="894071" cy="881992"/>
            <a:chOff x="9241877" y="3976244"/>
            <a:chExt cx="2599800" cy="2467800"/>
          </a:xfrm>
        </p:grpSpPr>
        <p:sp>
          <p:nvSpPr>
            <p:cNvPr id="115" name="Google Shape;115;p16"/>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16" name="Google Shape;116;p1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pic>
        <p:nvPicPr>
          <p:cNvPr id="117" name="Google Shape;117;p16"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18" name="Google Shape;118;p1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119"/>
        <p:cNvGrpSpPr/>
        <p:nvPr/>
      </p:nvGrpSpPr>
      <p:grpSpPr>
        <a:xfrm>
          <a:off x="0" y="0"/>
          <a:ext cx="0" cy="0"/>
          <a:chOff x="0" y="0"/>
          <a:chExt cx="0" cy="0"/>
        </a:xfrm>
      </p:grpSpPr>
      <p:sp>
        <p:nvSpPr>
          <p:cNvPr id="120" name="Google Shape;120;p17"/>
          <p:cNvSpPr>
            <a:spLocks noGrp="1"/>
          </p:cNvSpPr>
          <p:nvPr>
            <p:ph type="pic" idx="2"/>
          </p:nvPr>
        </p:nvSpPr>
        <p:spPr>
          <a:xfrm>
            <a:off x="5559460" y="0"/>
            <a:ext cx="6984283" cy="6858000"/>
          </a:xfrm>
          <a:prstGeom prst="rect">
            <a:avLst/>
          </a:prstGeom>
          <a:solidFill>
            <a:srgbClr val="BFBFBF"/>
          </a:solidFill>
          <a:ln>
            <a:noFill/>
          </a:ln>
        </p:spPr>
      </p:sp>
      <p:pic>
        <p:nvPicPr>
          <p:cNvPr id="121" name="Google Shape;121;p17" descr="Icon&#10;&#10;Description automatically generated"/>
          <p:cNvPicPr preferRelativeResize="0"/>
          <p:nvPr/>
        </p:nvPicPr>
        <p:blipFill rotWithShape="1">
          <a:blip r:embed="rId2">
            <a:alphaModFix/>
          </a:blip>
          <a:srcRect/>
          <a:stretch/>
        </p:blipFill>
        <p:spPr>
          <a:xfrm flipH="1">
            <a:off x="259501" y="5938330"/>
            <a:ext cx="770073" cy="770073"/>
          </a:xfrm>
          <a:prstGeom prst="rect">
            <a:avLst/>
          </a:prstGeom>
          <a:noFill/>
          <a:ln>
            <a:noFill/>
          </a:ln>
        </p:spPr>
      </p:pic>
      <p:sp>
        <p:nvSpPr>
          <p:cNvPr id="122" name="Google Shape;122;p17"/>
          <p:cNvSpPr txBox="1"/>
          <p:nvPr/>
        </p:nvSpPr>
        <p:spPr>
          <a:xfrm>
            <a:off x="353116" y="613012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2_Title and Content">
  <p:cSld name="12_Title and Content">
    <p:spTree>
      <p:nvGrpSpPr>
        <p:cNvPr id="1" name="Shape 137"/>
        <p:cNvGrpSpPr/>
        <p:nvPr/>
      </p:nvGrpSpPr>
      <p:grpSpPr>
        <a:xfrm>
          <a:off x="0" y="0"/>
          <a:ext cx="0" cy="0"/>
          <a:chOff x="0" y="0"/>
          <a:chExt cx="0" cy="0"/>
        </a:xfrm>
      </p:grpSpPr>
      <p:sp>
        <p:nvSpPr>
          <p:cNvPr id="138" name="Google Shape;138;g2498d24fe36_1_14"/>
          <p:cNvSpPr>
            <a:spLocks noGrp="1"/>
          </p:cNvSpPr>
          <p:nvPr>
            <p:ph type="pic" idx="2"/>
          </p:nvPr>
        </p:nvSpPr>
        <p:spPr>
          <a:xfrm>
            <a:off x="0" y="0"/>
            <a:ext cx="8553450" cy="6858000"/>
          </a:xfrm>
          <a:prstGeom prst="rect">
            <a:avLst/>
          </a:prstGeom>
          <a:solidFill>
            <a:srgbClr val="F2F2F2"/>
          </a:solidFill>
          <a:ln>
            <a:noFill/>
          </a:ln>
        </p:spPr>
      </p:sp>
      <p:sp>
        <p:nvSpPr>
          <p:cNvPr id="139" name="Google Shape;139;g2498d24fe36_1_14"/>
          <p:cNvSpPr txBox="1"/>
          <p:nvPr/>
        </p:nvSpPr>
        <p:spPr>
          <a:xfrm>
            <a:off x="10834687" y="6205475"/>
            <a:ext cx="994001" cy="461665"/>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fld id="{00000000-1234-1234-1234-123412341234}" type="slidenum">
              <a:rPr lang="en-US" sz="2400" b="0" i="0" u="none" strike="noStrike" cap="none">
                <a:solidFill>
                  <a:srgbClr val="A5A5A5"/>
                </a:solidFill>
                <a:latin typeface="Arial"/>
                <a:ea typeface="Arial"/>
                <a:cs typeface="Arial"/>
                <a:sym typeface="Arial"/>
              </a:rPr>
              <a:t>‹#›</a:t>
            </a:fld>
            <a:endParaRPr sz="16600" b="0" i="0" u="none" strike="noStrike" cap="none">
              <a:solidFill>
                <a:srgbClr val="A5A5A5"/>
              </a:solidFill>
              <a:latin typeface="Arial"/>
              <a:ea typeface="Arial"/>
              <a:cs typeface="Arial"/>
              <a:sym typeface="Arial"/>
            </a:endParaRPr>
          </a:p>
        </p:txBody>
      </p:sp>
    </p:spTree>
    <p:extLst>
      <p:ext uri="{BB962C8B-B14F-4D97-AF65-F5344CB8AC3E}">
        <p14:creationId xmlns:p14="http://schemas.microsoft.com/office/powerpoint/2010/main" val="4190471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140"/>
        <p:cNvGrpSpPr/>
        <p:nvPr/>
      </p:nvGrpSpPr>
      <p:grpSpPr>
        <a:xfrm>
          <a:off x="0" y="0"/>
          <a:ext cx="0" cy="0"/>
          <a:chOff x="0" y="0"/>
          <a:chExt cx="0" cy="0"/>
        </a:xfrm>
      </p:grpSpPr>
      <p:sp>
        <p:nvSpPr>
          <p:cNvPr id="141" name="Google Shape;141;g2498d24fe36_1_17"/>
          <p:cNvSpPr/>
          <p:nvPr/>
        </p:nvSpPr>
        <p:spPr>
          <a:xfrm>
            <a:off x="0" y="0"/>
            <a:ext cx="4724400" cy="6862032"/>
          </a:xfrm>
          <a:prstGeom prst="rect">
            <a:avLst/>
          </a:prstGeom>
          <a:solidFill>
            <a:srgbClr val="8C288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2" name="Google Shape;142;g2498d24fe36_1_17"/>
          <p:cNvSpPr/>
          <p:nvPr/>
        </p:nvSpPr>
        <p:spPr>
          <a:xfrm>
            <a:off x="618629" y="671681"/>
            <a:ext cx="3496171" cy="5518671"/>
          </a:xfrm>
          <a:prstGeom prst="rect">
            <a:avLst/>
          </a:prstGeom>
          <a:no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3" name="Google Shape;143;g2498d24fe36_1_17"/>
          <p:cNvGrpSpPr/>
          <p:nvPr/>
        </p:nvGrpSpPr>
        <p:grpSpPr>
          <a:xfrm>
            <a:off x="11152259" y="150635"/>
            <a:ext cx="894148" cy="882138"/>
            <a:chOff x="9241877" y="3976244"/>
            <a:chExt cx="2599770" cy="2467903"/>
          </a:xfrm>
        </p:grpSpPr>
        <p:sp>
          <p:nvSpPr>
            <p:cNvPr id="144" name="Google Shape;144;g2498d24fe36_1_17"/>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45" name="Google Shape;145;g2498d24fe36_1_17"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sp>
        <p:nvSpPr>
          <p:cNvPr id="146" name="Google Shape;146;g2498d24fe36_1_17"/>
          <p:cNvSpPr>
            <a:spLocks noGrp="1"/>
          </p:cNvSpPr>
          <p:nvPr>
            <p:ph type="pic" idx="2"/>
          </p:nvPr>
        </p:nvSpPr>
        <p:spPr>
          <a:xfrm>
            <a:off x="4724393" y="5944017"/>
            <a:ext cx="918000" cy="918000"/>
          </a:xfrm>
          <a:prstGeom prst="rect">
            <a:avLst/>
          </a:prstGeom>
          <a:noFill/>
          <a:ln>
            <a:noFill/>
          </a:ln>
        </p:spPr>
      </p:sp>
      <p:pic>
        <p:nvPicPr>
          <p:cNvPr id="147" name="Google Shape;147;g2498d24fe36_1_17"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48" name="Google Shape;148;g2498d24fe36_1_17"/>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49"/>
        <p:cNvGrpSpPr/>
        <p:nvPr/>
      </p:nvGrpSpPr>
      <p:grpSpPr>
        <a:xfrm>
          <a:off x="0" y="0"/>
          <a:ext cx="0" cy="0"/>
          <a:chOff x="0" y="0"/>
          <a:chExt cx="0" cy="0"/>
        </a:xfrm>
      </p:grpSpPr>
      <p:sp>
        <p:nvSpPr>
          <p:cNvPr id="150" name="Google Shape;150;g2498d24fe36_1_26"/>
          <p:cNvSpPr/>
          <p:nvPr/>
        </p:nvSpPr>
        <p:spPr>
          <a:xfrm>
            <a:off x="0" y="0"/>
            <a:ext cx="3222171" cy="6858000"/>
          </a:xfrm>
          <a:prstGeom prst="rect">
            <a:avLst/>
          </a:prstGeom>
          <a:solidFill>
            <a:srgbClr val="1558A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1" name="Google Shape;151;g2498d24fe36_1_26"/>
          <p:cNvSpPr>
            <a:spLocks noGrp="1"/>
          </p:cNvSpPr>
          <p:nvPr>
            <p:ph type="pic" idx="2"/>
          </p:nvPr>
        </p:nvSpPr>
        <p:spPr>
          <a:xfrm>
            <a:off x="899884" y="0"/>
            <a:ext cx="4613409" cy="6131859"/>
          </a:xfrm>
          <a:prstGeom prst="rect">
            <a:avLst/>
          </a:prstGeom>
          <a:solidFill>
            <a:schemeClr val="lt1"/>
          </a:solidFill>
          <a:ln>
            <a:noFill/>
          </a:ln>
        </p:spPr>
      </p:sp>
      <p:grpSp>
        <p:nvGrpSpPr>
          <p:cNvPr id="152" name="Google Shape;152;g2498d24fe36_1_26"/>
          <p:cNvGrpSpPr/>
          <p:nvPr/>
        </p:nvGrpSpPr>
        <p:grpSpPr>
          <a:xfrm>
            <a:off x="11152259" y="150635"/>
            <a:ext cx="894148" cy="882138"/>
            <a:chOff x="9241877" y="3976244"/>
            <a:chExt cx="2599770" cy="2467903"/>
          </a:xfrm>
        </p:grpSpPr>
        <p:sp>
          <p:nvSpPr>
            <p:cNvPr id="153" name="Google Shape;153;g2498d24fe36_1_26"/>
            <p:cNvSpPr/>
            <p:nvPr/>
          </p:nvSpPr>
          <p:spPr>
            <a:xfrm>
              <a:off x="9241877" y="3976244"/>
              <a:ext cx="2599770" cy="2467903"/>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4" name="Google Shape;154;g2498d24fe36_1_26"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6"/>
            </a:xfrm>
            <a:prstGeom prst="rect">
              <a:avLst/>
            </a:prstGeom>
            <a:noFill/>
            <a:ln>
              <a:noFill/>
            </a:ln>
          </p:spPr>
        </p:pic>
      </p:grpSp>
      <p:pic>
        <p:nvPicPr>
          <p:cNvPr id="155" name="Google Shape;155;g2498d24fe36_1_26"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56" name="Google Shape;156;g2498d24fe36_1_26"/>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7_Title Slide">
  <p:cSld name="17_Title Slide">
    <p:spTree>
      <p:nvGrpSpPr>
        <p:cNvPr id="1" name="Shape 157"/>
        <p:cNvGrpSpPr/>
        <p:nvPr/>
      </p:nvGrpSpPr>
      <p:grpSpPr>
        <a:xfrm>
          <a:off x="0" y="0"/>
          <a:ext cx="0" cy="0"/>
          <a:chOff x="0" y="0"/>
          <a:chExt cx="0" cy="0"/>
        </a:xfrm>
      </p:grpSpPr>
      <p:sp>
        <p:nvSpPr>
          <p:cNvPr id="158" name="Google Shape;158;g2498d24fe36_1_34"/>
          <p:cNvSpPr>
            <a:spLocks noGrp="1"/>
          </p:cNvSpPr>
          <p:nvPr>
            <p:ph type="pic" idx="2"/>
          </p:nvPr>
        </p:nvSpPr>
        <p:spPr>
          <a:xfrm>
            <a:off x="0" y="3429001"/>
            <a:ext cx="3048000" cy="3429000"/>
          </a:xfrm>
          <a:prstGeom prst="rect">
            <a:avLst/>
          </a:prstGeom>
          <a:solidFill>
            <a:schemeClr val="lt1"/>
          </a:solidFill>
          <a:ln>
            <a:noFill/>
          </a:ln>
        </p:spPr>
      </p:sp>
      <p:sp>
        <p:nvSpPr>
          <p:cNvPr id="159" name="Google Shape;159;g2498d24fe36_1_34"/>
          <p:cNvSpPr>
            <a:spLocks noGrp="1"/>
          </p:cNvSpPr>
          <p:nvPr>
            <p:ph type="pic" idx="3"/>
          </p:nvPr>
        </p:nvSpPr>
        <p:spPr>
          <a:xfrm>
            <a:off x="3048000" y="1"/>
            <a:ext cx="3048000" cy="3429000"/>
          </a:xfrm>
          <a:prstGeom prst="rect">
            <a:avLst/>
          </a:prstGeom>
          <a:solidFill>
            <a:schemeClr val="lt1"/>
          </a:solidFill>
          <a:ln>
            <a:noFill/>
          </a:ln>
        </p:spPr>
      </p:sp>
      <p:sp>
        <p:nvSpPr>
          <p:cNvPr id="160" name="Google Shape;160;g2498d24fe36_1_34"/>
          <p:cNvSpPr/>
          <p:nvPr/>
        </p:nvSpPr>
        <p:spPr>
          <a:xfrm>
            <a:off x="0" y="0"/>
            <a:ext cx="3048000" cy="3429000"/>
          </a:xfrm>
          <a:prstGeom prst="rect">
            <a:avLst/>
          </a:prstGeom>
          <a:solidFill>
            <a:srgbClr val="1558A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1" name="Google Shape;161;g2498d24fe36_1_34"/>
          <p:cNvSpPr/>
          <p:nvPr/>
        </p:nvSpPr>
        <p:spPr>
          <a:xfrm>
            <a:off x="3048000" y="3429000"/>
            <a:ext cx="3048000" cy="3429002"/>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nvGrpSpPr>
          <p:cNvPr id="162" name="Google Shape;162;g2498d24fe36_1_34"/>
          <p:cNvGrpSpPr/>
          <p:nvPr/>
        </p:nvGrpSpPr>
        <p:grpSpPr>
          <a:xfrm>
            <a:off x="11151949" y="150459"/>
            <a:ext cx="894071" cy="881992"/>
            <a:chOff x="9241877" y="3976244"/>
            <a:chExt cx="2599800" cy="2467800"/>
          </a:xfrm>
        </p:grpSpPr>
        <p:sp>
          <p:nvSpPr>
            <p:cNvPr id="163" name="Google Shape;163;g2498d24fe36_1_34"/>
            <p:cNvSpPr/>
            <p:nvPr/>
          </p:nvSpPr>
          <p:spPr>
            <a:xfrm>
              <a:off x="9241877" y="3976244"/>
              <a:ext cx="2599800" cy="24678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4" name="Google Shape;164;g2498d24fe36_1_34" descr="Logo&#10;&#10;Description automatically generated"/>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9309706" y="3992367"/>
              <a:ext cx="2475894" cy="2379158"/>
            </a:xfrm>
            <a:prstGeom prst="rect">
              <a:avLst/>
            </a:prstGeom>
            <a:noFill/>
            <a:ln>
              <a:noFill/>
            </a:ln>
          </p:spPr>
        </p:pic>
      </p:grpSp>
      <p:sp>
        <p:nvSpPr>
          <p:cNvPr id="165" name="Google Shape;165;g2498d24fe36_1_34"/>
          <p:cNvSpPr>
            <a:spLocks noGrp="1"/>
          </p:cNvSpPr>
          <p:nvPr>
            <p:ph type="pic" idx="4"/>
          </p:nvPr>
        </p:nvSpPr>
        <p:spPr>
          <a:xfrm>
            <a:off x="-7" y="5935092"/>
            <a:ext cx="918000" cy="918000"/>
          </a:xfrm>
          <a:prstGeom prst="rect">
            <a:avLst/>
          </a:prstGeom>
          <a:noFill/>
          <a:ln>
            <a:noFill/>
          </a:ln>
        </p:spPr>
      </p:sp>
      <p:pic>
        <p:nvPicPr>
          <p:cNvPr id="166" name="Google Shape;166;g2498d24fe36_1_34" descr="Icon&#10;&#10;Description automatically generated"/>
          <p:cNvPicPr preferRelativeResize="0"/>
          <p:nvPr/>
        </p:nvPicPr>
        <p:blipFill rotWithShape="1">
          <a:blip r:embed="rId3">
            <a:alphaModFix/>
          </a:blip>
          <a:srcRect/>
          <a:stretch/>
        </p:blipFill>
        <p:spPr>
          <a:xfrm>
            <a:off x="11212201" y="5888080"/>
            <a:ext cx="770073" cy="770073"/>
          </a:xfrm>
          <a:prstGeom prst="rect">
            <a:avLst/>
          </a:prstGeom>
          <a:noFill/>
          <a:ln>
            <a:noFill/>
          </a:ln>
        </p:spPr>
      </p:pic>
      <p:sp>
        <p:nvSpPr>
          <p:cNvPr id="167" name="Google Shape;167;g2498d24fe36_1_34"/>
          <p:cNvSpPr txBox="1"/>
          <p:nvPr/>
        </p:nvSpPr>
        <p:spPr>
          <a:xfrm>
            <a:off x="11305816" y="6079874"/>
            <a:ext cx="573600" cy="421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fld id="{00000000-1234-1234-1234-123412341234}" type="slidenum">
              <a:rPr lang="en-US" sz="1400" b="0" i="0" u="none" strike="noStrike" cap="none">
                <a:solidFill>
                  <a:schemeClr val="dk1"/>
                </a:solidFill>
                <a:latin typeface="Arial"/>
                <a:ea typeface="Arial"/>
                <a:cs typeface="Arial"/>
                <a:sym typeface="Arial"/>
              </a:rPr>
              <a:t>‹#›</a:t>
            </a:fld>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heme" Target="../theme/theme2.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3" r:id="rId3"/>
    <p:sldLayoutId id="2147483658" r:id="rId4"/>
    <p:sldLayoutId id="2147483659" r:id="rId5"/>
    <p:sldLayoutId id="214748367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
        <p:cNvGrpSpPr/>
        <p:nvPr/>
      </p:nvGrpSpPr>
      <p:grpSpPr>
        <a:xfrm>
          <a:off x="0" y="0"/>
          <a:ext cx="0" cy="0"/>
          <a:chOff x="0" y="0"/>
          <a:chExt cx="0" cy="0"/>
        </a:xfrm>
      </p:grpSpPr>
      <p:sp>
        <p:nvSpPr>
          <p:cNvPr id="124" name="Google Shape;124;g2498d24fe36_1_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5" name="Google Shape;125;g2498d24fe36_1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6" name="Google Shape;126;g2498d24fe36_1_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7" name="Google Shape;127;g2498d24fe36_1_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28" name="Google Shape;128;g2498d24fe36_1_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hyperlink" Target="https://www.ncbi.nlm.nih.gov/pmc/articles/PMC10445399/#R5" TargetMode="External"/><Relationship Id="rId3" Type="http://schemas.openxmlformats.org/officeDocument/2006/relationships/hyperlink" Target="https://www.who.int/publications/i/item/9789241515641" TargetMode="External"/><Relationship Id="rId7" Type="http://schemas.openxmlformats.org/officeDocument/2006/relationships/hyperlink" Target="https://www.ncbi.nlm.nih.gov/pmc/articles/PMC10445399/#R2" TargetMode="External"/><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hyperlink" Target="https://www.ncbi.nlm.nih.gov/pmc/articles/PMC10445399/#R1"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www.bbc.com/news/business-43583670"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hyperlink" Target="https://hospitalsiriolibanes.org.br/quem-somos/compromisso-social/" TargetMode="External"/><Relationship Id="rId4"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gov.br/saude/pt-br/composicao/seidigi/rnds"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hyperlink" Target="NULL" TargetMode="External"/><Relationship Id="rId5" Type="http://schemas.openxmlformats.org/officeDocument/2006/relationships/hyperlink" Target="NULL" TargetMode="External"/><Relationship Id="rId4" Type="http://schemas.openxmlformats.org/officeDocument/2006/relationships/hyperlink" Target="NUL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3"/>
        <p:cNvGrpSpPr/>
        <p:nvPr/>
      </p:nvGrpSpPr>
      <p:grpSpPr>
        <a:xfrm>
          <a:off x="0" y="0"/>
          <a:ext cx="0" cy="0"/>
          <a:chOff x="0" y="0"/>
          <a:chExt cx="0" cy="0"/>
        </a:xfrm>
      </p:grpSpPr>
      <p:pic>
        <p:nvPicPr>
          <p:cNvPr id="244" name="Google Shape;244;p8"/>
          <p:cNvPicPr preferRelativeResize="0"/>
          <p:nvPr/>
        </p:nvPicPr>
        <p:blipFill>
          <a:blip r:embed="rId3" cstate="print">
            <a:alphaModFix/>
            <a:extLst>
              <a:ext uri="{28A0092B-C50C-407E-A947-70E740481C1C}">
                <a14:useLocalDpi xmlns:a14="http://schemas.microsoft.com/office/drawing/2010/main"/>
              </a:ext>
            </a:extLst>
          </a:blip>
          <a:stretch>
            <a:fillRect/>
          </a:stretch>
        </p:blipFill>
        <p:spPr>
          <a:xfrm>
            <a:off x="4839213" y="0"/>
            <a:ext cx="7572077" cy="6858001"/>
          </a:xfrm>
          <a:prstGeom prst="rect">
            <a:avLst/>
          </a:prstGeom>
          <a:noFill/>
          <a:ln>
            <a:noFill/>
          </a:ln>
        </p:spPr>
      </p:pic>
      <p:sp>
        <p:nvSpPr>
          <p:cNvPr id="245" name="Google Shape;245;p8"/>
          <p:cNvSpPr/>
          <p:nvPr/>
        </p:nvSpPr>
        <p:spPr>
          <a:xfrm>
            <a:off x="7539900" y="5271750"/>
            <a:ext cx="4575900" cy="52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a:off x="8172300" y="5741400"/>
            <a:ext cx="3943500" cy="52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a:off x="7065300" y="6215150"/>
            <a:ext cx="5050500" cy="526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txBox="1"/>
          <p:nvPr/>
        </p:nvSpPr>
        <p:spPr>
          <a:xfrm>
            <a:off x="740650" y="844654"/>
            <a:ext cx="5165100" cy="2736900"/>
          </a:xfrm>
          <a:prstGeom prst="rect">
            <a:avLst/>
          </a:prstGeom>
          <a:noFill/>
          <a:ln>
            <a:noFill/>
          </a:ln>
        </p:spPr>
        <p:txBody>
          <a:bodyPr spcFirstLastPara="1" wrap="square" lIns="121900" tIns="121900" rIns="121900" bIns="121900" anchor="b" anchorCtr="0">
            <a:noAutofit/>
          </a:bodyPr>
          <a:lstStyle/>
          <a:p>
            <a:r>
              <a:rPr lang="en-US" sz="2800" i="1" dirty="0">
                <a:solidFill>
                  <a:srgbClr val="253F7A"/>
                </a:solidFill>
                <a:effectLst/>
                <a:latin typeface="Calibri" panose="020F0502020204030204" pitchFamily="34" charset="0"/>
                <a:cs typeface="Calibri" panose="020F0502020204030204" pitchFamily="34" charset="0"/>
              </a:rPr>
              <a:t>Construction of the Immunization Component of the Brazilian</a:t>
            </a:r>
            <a:endParaRPr lang="en-US" sz="2800" dirty="0">
              <a:solidFill>
                <a:srgbClr val="253F7A"/>
              </a:solidFill>
              <a:effectLst/>
              <a:latin typeface="Calibri" panose="020F0502020204030204" pitchFamily="34" charset="0"/>
              <a:cs typeface="Calibri" panose="020F0502020204030204" pitchFamily="34" charset="0"/>
            </a:endParaRPr>
          </a:p>
          <a:p>
            <a:r>
              <a:rPr lang="en-US" sz="2800" i="1" dirty="0">
                <a:solidFill>
                  <a:srgbClr val="253F7A"/>
                </a:solidFill>
                <a:effectLst/>
                <a:latin typeface="Calibri" panose="020F0502020204030204" pitchFamily="34" charset="0"/>
                <a:cs typeface="Calibri" panose="020F0502020204030204" pitchFamily="34" charset="0"/>
              </a:rPr>
              <a:t>IPS - (International Patient Summary): mapping of local vaccines</a:t>
            </a:r>
            <a:endParaRPr lang="en-US" sz="2800" dirty="0">
              <a:solidFill>
                <a:srgbClr val="253F7A"/>
              </a:solidFill>
              <a:effectLst/>
              <a:latin typeface="Calibri" panose="020F0502020204030204" pitchFamily="34" charset="0"/>
              <a:cs typeface="Calibri" panose="020F0502020204030204" pitchFamily="34" charset="0"/>
            </a:endParaRPr>
          </a:p>
          <a:p>
            <a:r>
              <a:rPr lang="en-US" sz="2800" i="1" dirty="0">
                <a:solidFill>
                  <a:srgbClr val="253F7A"/>
                </a:solidFill>
                <a:effectLst/>
                <a:latin typeface="Calibri" panose="020F0502020204030204" pitchFamily="34" charset="0"/>
                <a:cs typeface="Calibri" panose="020F0502020204030204" pitchFamily="34" charset="0"/>
              </a:rPr>
              <a:t>terminologies to SNOMED-IPS</a:t>
            </a:r>
            <a:endParaRPr lang="en-US" sz="2800" dirty="0">
              <a:solidFill>
                <a:srgbClr val="253F7A"/>
              </a:solidFill>
              <a:effectLst/>
              <a:latin typeface="Calibri" panose="020F0502020204030204" pitchFamily="34" charset="0"/>
              <a:cs typeface="Calibri" panose="020F0502020204030204" pitchFamily="34" charset="0"/>
            </a:endParaRPr>
          </a:p>
        </p:txBody>
      </p:sp>
      <p:sp>
        <p:nvSpPr>
          <p:cNvPr id="249" name="Google Shape;249;p8"/>
          <p:cNvSpPr txBox="1"/>
          <p:nvPr/>
        </p:nvSpPr>
        <p:spPr>
          <a:xfrm>
            <a:off x="740650" y="4668325"/>
            <a:ext cx="4025100" cy="10569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None/>
            </a:pPr>
            <a:r>
              <a:rPr lang="en-US" sz="1800" b="0" i="0" u="none" strike="noStrike" cap="none" dirty="0">
                <a:solidFill>
                  <a:srgbClr val="000000"/>
                </a:solidFill>
                <a:latin typeface="Calibri" panose="020F0502020204030204" pitchFamily="34" charset="0"/>
                <a:cs typeface="Calibri" panose="020F0502020204030204" pitchFamily="34" charset="0"/>
                <a:sym typeface="Arial"/>
              </a:rPr>
              <a:t>This abstract describes the mapping of the Brazilian list of  </a:t>
            </a:r>
            <a:r>
              <a:rPr lang="en-US" sz="1800" b="0" i="0" u="none" strike="noStrike" cap="none" dirty="0" err="1">
                <a:solidFill>
                  <a:srgbClr val="000000"/>
                </a:solidFill>
                <a:latin typeface="Calibri" panose="020F0502020204030204" pitchFamily="34" charset="0"/>
                <a:cs typeface="Calibri" panose="020F0502020204030204" pitchFamily="34" charset="0"/>
                <a:sym typeface="Arial"/>
              </a:rPr>
              <a:t>Immunobiologics</a:t>
            </a:r>
            <a:endParaRPr lang="en-US" sz="1800" b="0" i="0" u="none" strike="noStrike" cap="none" dirty="0">
              <a:solidFill>
                <a:srgbClr val="000000"/>
              </a:solidFill>
              <a:latin typeface="Calibri" panose="020F0502020204030204" pitchFamily="34" charset="0"/>
              <a:cs typeface="Calibri" panose="020F0502020204030204" pitchFamily="34" charset="0"/>
              <a:sym typeface="Arial"/>
            </a:endParaRPr>
          </a:p>
          <a:p>
            <a:pPr marL="0" marR="0" lvl="0" indent="0" algn="l" rtl="0">
              <a:lnSpc>
                <a:spcPct val="100000"/>
              </a:lnSpc>
              <a:spcBef>
                <a:spcPts val="0"/>
              </a:spcBef>
              <a:spcAft>
                <a:spcPts val="0"/>
              </a:spcAft>
              <a:buNone/>
            </a:pPr>
            <a:r>
              <a:rPr lang="en-US" sz="1800" b="0" i="0" u="none" strike="noStrike" cap="none" dirty="0">
                <a:solidFill>
                  <a:srgbClr val="000000"/>
                </a:solidFill>
                <a:latin typeface="Calibri" panose="020F0502020204030204" pitchFamily="34" charset="0"/>
                <a:cs typeface="Calibri" panose="020F0502020204030204" pitchFamily="34" charset="0"/>
                <a:sym typeface="Arial"/>
              </a:rPr>
              <a:t>to  SNOMED IPS, </a:t>
            </a:r>
            <a:r>
              <a:rPr lang="en-US" sz="1800" dirty="0">
                <a:latin typeface="Calibri" panose="020F0502020204030204" pitchFamily="34" charset="0"/>
                <a:cs typeface="Calibri" panose="020F0502020204030204" pitchFamily="34" charset="0"/>
              </a:rPr>
              <a:t>for the construction of the Brazilian International Patient Summary</a:t>
            </a:r>
            <a:endParaRPr lang="en-US" sz="1200" b="0" i="0" u="none" strike="noStrike" cap="none" dirty="0">
              <a:solidFill>
                <a:srgbClr val="000000"/>
              </a:solidFill>
              <a:latin typeface="Calibri" panose="020F0502020204030204" pitchFamily="34" charset="0"/>
              <a:cs typeface="Calibri" panose="020F0502020204030204" pitchFamily="34" charset="0"/>
              <a:sym typeface="Arial"/>
            </a:endParaRPr>
          </a:p>
        </p:txBody>
      </p:sp>
      <p:sp>
        <p:nvSpPr>
          <p:cNvPr id="250" name="Google Shape;250;p8"/>
          <p:cNvSpPr txBox="1"/>
          <p:nvPr/>
        </p:nvSpPr>
        <p:spPr>
          <a:xfrm>
            <a:off x="740650" y="3880973"/>
            <a:ext cx="4719246" cy="52318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lt1"/>
              </a:buClr>
              <a:buSzPts val="2000"/>
              <a:buFont typeface="Arial"/>
              <a:buNone/>
            </a:pPr>
            <a:r>
              <a:rPr lang="en-US" sz="2800" b="0" i="0" u="none" strike="noStrike" cap="none" dirty="0">
                <a:solidFill>
                  <a:srgbClr val="8C2880"/>
                </a:solidFill>
                <a:latin typeface="Calibri" panose="020F0502020204030204" pitchFamily="34" charset="0"/>
                <a:ea typeface="Calibri"/>
                <a:cs typeface="Calibri" panose="020F0502020204030204" pitchFamily="34" charset="0"/>
                <a:sym typeface="Calibri"/>
              </a:rPr>
              <a:t>Beatriz de </a:t>
            </a:r>
            <a:r>
              <a:rPr lang="en-US" sz="2800" b="0" i="0" u="none" strike="noStrike" cap="none" dirty="0" err="1">
                <a:solidFill>
                  <a:srgbClr val="8C2880"/>
                </a:solidFill>
                <a:latin typeface="Calibri" panose="020F0502020204030204" pitchFamily="34" charset="0"/>
                <a:ea typeface="Calibri"/>
                <a:cs typeface="Calibri" panose="020F0502020204030204" pitchFamily="34" charset="0"/>
                <a:sym typeface="Calibri"/>
              </a:rPr>
              <a:t>Faria</a:t>
            </a:r>
            <a:r>
              <a:rPr lang="en-US" sz="2800" b="0" i="0" u="none" strike="noStrike" cap="none" dirty="0">
                <a:solidFill>
                  <a:srgbClr val="8C2880"/>
                </a:solidFill>
                <a:latin typeface="Calibri" panose="020F0502020204030204" pitchFamily="34" charset="0"/>
                <a:ea typeface="Calibri"/>
                <a:cs typeface="Calibri" panose="020F0502020204030204" pitchFamily="34" charset="0"/>
                <a:sym typeface="Calibri"/>
              </a:rPr>
              <a:t> Leao, MD, PhD</a:t>
            </a:r>
            <a:endParaRPr sz="2800" b="0" i="0" u="none" strike="noStrike" cap="none" dirty="0">
              <a:solidFill>
                <a:srgbClr val="8C2880"/>
              </a:solidFill>
              <a:latin typeface="Calibri" panose="020F0502020204030204" pitchFamily="34" charset="0"/>
              <a:ea typeface="Calibri"/>
              <a:cs typeface="Calibri" panose="020F0502020204030204" pitchFamily="34" charset="0"/>
              <a:sym typeface="Calibri"/>
            </a:endParaRPr>
          </a:p>
        </p:txBody>
      </p:sp>
      <p:sp>
        <p:nvSpPr>
          <p:cNvPr id="251" name="Google Shape;251;p8"/>
          <p:cNvSpPr txBox="1"/>
          <p:nvPr/>
        </p:nvSpPr>
        <p:spPr>
          <a:xfrm>
            <a:off x="6796750" y="5196775"/>
            <a:ext cx="4575900" cy="1389900"/>
          </a:xfrm>
          <a:prstGeom prst="rect">
            <a:avLst/>
          </a:prstGeom>
          <a:noFill/>
          <a:ln>
            <a:noFill/>
          </a:ln>
        </p:spPr>
        <p:txBody>
          <a:bodyPr spcFirstLastPara="1" wrap="square" lIns="121900" tIns="121900" rIns="121900" bIns="121900" anchor="t" anchorCtr="0">
            <a:noAutofit/>
          </a:bodyPr>
          <a:lstStyle/>
          <a:p>
            <a:pPr marL="0" marR="0" lvl="0" indent="0" algn="r" rtl="0">
              <a:lnSpc>
                <a:spcPct val="110000"/>
              </a:lnSpc>
              <a:spcBef>
                <a:spcPts val="0"/>
              </a:spcBef>
              <a:spcAft>
                <a:spcPts val="0"/>
              </a:spcAft>
              <a:buNone/>
            </a:pPr>
            <a:r>
              <a:rPr lang="en-US" sz="2700" i="1" u="none" strike="noStrike" cap="none">
                <a:solidFill>
                  <a:schemeClr val="lt1"/>
                </a:solidFill>
                <a:latin typeface="Mulish Black"/>
                <a:ea typeface="Mulish Black"/>
                <a:cs typeface="Mulish Black"/>
                <a:sym typeface="Mulish Black"/>
              </a:rPr>
              <a:t>Global terminology enabling quality information exchange</a:t>
            </a:r>
            <a:endParaRPr sz="2700">
              <a:solidFill>
                <a:schemeClr val="lt1"/>
              </a:solidFill>
              <a:latin typeface="Mulish Black"/>
              <a:ea typeface="Mulish Black"/>
              <a:cs typeface="Mulish Black"/>
              <a:sym typeface="Mulish Black"/>
            </a:endParaRPr>
          </a:p>
        </p:txBody>
      </p:sp>
      <p:sp>
        <p:nvSpPr>
          <p:cNvPr id="252" name="Google Shape;252;p8"/>
          <p:cNvSpPr>
            <a:spLocks noGrp="1"/>
          </p:cNvSpPr>
          <p:nvPr>
            <p:ph type="pic" idx="2"/>
          </p:nvPr>
        </p:nvSpPr>
        <p:spPr>
          <a:xfrm>
            <a:off x="13536747" y="6104022"/>
            <a:ext cx="901200" cy="901200"/>
          </a:xfrm>
          <a:prstGeom prst="rect">
            <a:avLst/>
          </a:prstGeom>
          <a:noFill/>
          <a:ln>
            <a:noFill/>
          </a:ln>
        </p:spPr>
      </p:sp>
      <p:sp>
        <p:nvSpPr>
          <p:cNvPr id="254" name="Google Shape;254;p8"/>
          <p:cNvSpPr/>
          <p:nvPr/>
        </p:nvSpPr>
        <p:spPr>
          <a:xfrm flipH="1">
            <a:off x="11290800" y="4296425"/>
            <a:ext cx="1120500" cy="25617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8"/>
          <p:cNvPicPr preferRelativeResize="0"/>
          <p:nvPr/>
        </p:nvPicPr>
        <p:blipFill>
          <a:blip r:embed="rId4" cstate="print">
            <a:alphaModFix/>
            <a:extLst>
              <a:ext uri="{28A0092B-C50C-407E-A947-70E740481C1C}">
                <a14:useLocalDpi xmlns:a14="http://schemas.microsoft.com/office/drawing/2010/main"/>
              </a:ext>
            </a:extLst>
          </a:blip>
          <a:stretch>
            <a:fillRect/>
          </a:stretch>
        </p:blipFill>
        <p:spPr>
          <a:xfrm>
            <a:off x="7539900" y="1577575"/>
            <a:ext cx="3259954" cy="3368499"/>
          </a:xfrm>
          <a:prstGeom prst="rect">
            <a:avLst/>
          </a:prstGeom>
          <a:noFill/>
          <a:ln>
            <a:noFill/>
          </a:ln>
        </p:spPr>
      </p:pic>
      <p:pic>
        <p:nvPicPr>
          <p:cNvPr id="2" name="Picture 1">
            <a:extLst>
              <a:ext uri="{FF2B5EF4-FFF2-40B4-BE49-F238E27FC236}">
                <a16:creationId xmlns:a16="http://schemas.microsoft.com/office/drawing/2014/main" id="{F1D6B717-B2F0-D694-4B06-C9A4EAA71D92}"/>
              </a:ext>
            </a:extLst>
          </p:cNvPr>
          <p:cNvPicPr>
            <a:picLocks noChangeAspect="1"/>
          </p:cNvPicPr>
          <p:nvPr/>
        </p:nvPicPr>
        <p:blipFill>
          <a:blip r:embed="rId5"/>
          <a:stretch>
            <a:fillRect/>
          </a:stretch>
        </p:blipFill>
        <p:spPr>
          <a:xfrm>
            <a:off x="-26020" y="0"/>
            <a:ext cx="766670" cy="1142633"/>
          </a:xfrm>
          <a:prstGeom prst="rect">
            <a:avLst/>
          </a:prstGeom>
        </p:spPr>
      </p:pic>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53A5763-7920-9D80-72D1-E5A098363AC3}"/>
              </a:ext>
            </a:extLst>
          </p:cNvPr>
          <p:cNvSpPr>
            <a:spLocks noGrp="1"/>
          </p:cNvSpPr>
          <p:nvPr>
            <p:ph type="pic" idx="2"/>
          </p:nvPr>
        </p:nvSpPr>
        <p:spPr/>
      </p:sp>
      <p:sp>
        <p:nvSpPr>
          <p:cNvPr id="4" name="Title 3">
            <a:extLst>
              <a:ext uri="{FF2B5EF4-FFF2-40B4-BE49-F238E27FC236}">
                <a16:creationId xmlns:a16="http://schemas.microsoft.com/office/drawing/2014/main" id="{6682EE16-45F1-A08B-5A15-6FB9FDCA9045}"/>
              </a:ext>
            </a:extLst>
          </p:cNvPr>
          <p:cNvSpPr>
            <a:spLocks noGrp="1"/>
          </p:cNvSpPr>
          <p:nvPr>
            <p:ph type="ctrTitle"/>
          </p:nvPr>
        </p:nvSpPr>
        <p:spPr>
          <a:xfrm>
            <a:off x="433497" y="1120190"/>
            <a:ext cx="1781033" cy="2154436"/>
          </a:xfrm>
        </p:spPr>
        <p:txBody>
          <a:bodyPr/>
          <a:lstStyle/>
          <a:p>
            <a:r>
              <a:rPr lang="en-BR" sz="2800" dirty="0"/>
              <a:t>Brazilian Vaccine Codes in SNOMED-CT</a:t>
            </a:r>
          </a:p>
        </p:txBody>
      </p:sp>
      <p:graphicFrame>
        <p:nvGraphicFramePr>
          <p:cNvPr id="6" name="Table 5">
            <a:extLst>
              <a:ext uri="{FF2B5EF4-FFF2-40B4-BE49-F238E27FC236}">
                <a16:creationId xmlns:a16="http://schemas.microsoft.com/office/drawing/2014/main" id="{73303E9F-2D98-3FAA-E72D-7C9566883395}"/>
              </a:ext>
            </a:extLst>
          </p:cNvPr>
          <p:cNvGraphicFramePr>
            <a:graphicFrameLocks noGrp="1"/>
          </p:cNvGraphicFramePr>
          <p:nvPr>
            <p:extLst>
              <p:ext uri="{D42A27DB-BD31-4B8C-83A1-F6EECF244321}">
                <p14:modId xmlns:p14="http://schemas.microsoft.com/office/powerpoint/2010/main" val="3928137775"/>
              </p:ext>
            </p:extLst>
          </p:nvPr>
        </p:nvGraphicFramePr>
        <p:xfrm>
          <a:off x="2214530" y="411579"/>
          <a:ext cx="8874479" cy="6255848"/>
        </p:xfrm>
        <a:graphic>
          <a:graphicData uri="http://schemas.openxmlformats.org/drawingml/2006/table">
            <a:tbl>
              <a:tblPr>
                <a:tableStyleId>{BDBED569-4797-4DF1-A0F4-6AAB3CD982D8}</a:tableStyleId>
              </a:tblPr>
              <a:tblGrid>
                <a:gridCol w="941696">
                  <a:extLst>
                    <a:ext uri="{9D8B030D-6E8A-4147-A177-3AD203B41FA5}">
                      <a16:colId xmlns:a16="http://schemas.microsoft.com/office/drawing/2014/main" val="1253563776"/>
                    </a:ext>
                  </a:extLst>
                </a:gridCol>
                <a:gridCol w="1665026">
                  <a:extLst>
                    <a:ext uri="{9D8B030D-6E8A-4147-A177-3AD203B41FA5}">
                      <a16:colId xmlns:a16="http://schemas.microsoft.com/office/drawing/2014/main" val="1467705406"/>
                    </a:ext>
                  </a:extLst>
                </a:gridCol>
                <a:gridCol w="1170115">
                  <a:extLst>
                    <a:ext uri="{9D8B030D-6E8A-4147-A177-3AD203B41FA5}">
                      <a16:colId xmlns:a16="http://schemas.microsoft.com/office/drawing/2014/main" val="1782493700"/>
                    </a:ext>
                  </a:extLst>
                </a:gridCol>
                <a:gridCol w="1177300">
                  <a:extLst>
                    <a:ext uri="{9D8B030D-6E8A-4147-A177-3AD203B41FA5}">
                      <a16:colId xmlns:a16="http://schemas.microsoft.com/office/drawing/2014/main" val="3781495420"/>
                    </a:ext>
                  </a:extLst>
                </a:gridCol>
                <a:gridCol w="3920342">
                  <a:extLst>
                    <a:ext uri="{9D8B030D-6E8A-4147-A177-3AD203B41FA5}">
                      <a16:colId xmlns:a16="http://schemas.microsoft.com/office/drawing/2014/main" val="3112842724"/>
                    </a:ext>
                  </a:extLst>
                </a:gridCol>
              </a:tblGrid>
              <a:tr h="693890">
                <a:tc>
                  <a:txBody>
                    <a:bodyPr/>
                    <a:lstStyle/>
                    <a:p>
                      <a:pPr algn="ctr" fontAlgn="ctr"/>
                      <a:r>
                        <a:rPr lang="en-US" sz="1100" b="1" u="none" strike="noStrike" dirty="0">
                          <a:effectLst/>
                        </a:rPr>
                        <a:t>Brazilian Vaccine List Code</a:t>
                      </a:r>
                      <a:endParaRPr lang="en-US" sz="1100" b="1" i="0" u="none" strike="noStrike" dirty="0">
                        <a:solidFill>
                          <a:srgbClr val="000000"/>
                        </a:solidFill>
                        <a:effectLst/>
                        <a:latin typeface="Calibri" panose="020F0502020204030204" pitchFamily="34" charset="0"/>
                      </a:endParaRPr>
                    </a:p>
                  </a:txBody>
                  <a:tcPr marL="4054" marR="4054" marT="4054" marB="0" anchor="ctr">
                    <a:solidFill>
                      <a:schemeClr val="bg1">
                        <a:lumMod val="85000"/>
                      </a:schemeClr>
                    </a:solidFill>
                  </a:tcPr>
                </a:tc>
                <a:tc>
                  <a:txBody>
                    <a:bodyPr/>
                    <a:lstStyle/>
                    <a:p>
                      <a:pPr algn="ctr" fontAlgn="ctr"/>
                      <a:r>
                        <a:rPr lang="en-US" sz="1100" b="1" u="none" strike="noStrike" dirty="0">
                          <a:effectLst/>
                        </a:rPr>
                        <a:t>Brazilian Vaccine List PT BR</a:t>
                      </a:r>
                      <a:endParaRPr lang="en-US" sz="1100" b="1" i="0" u="none" strike="noStrike" dirty="0">
                        <a:solidFill>
                          <a:srgbClr val="000000"/>
                        </a:solidFill>
                        <a:effectLst/>
                        <a:latin typeface="Calibri" panose="020F0502020204030204" pitchFamily="34" charset="0"/>
                      </a:endParaRPr>
                    </a:p>
                  </a:txBody>
                  <a:tcPr marL="4054" marR="4054" marT="4054" marB="0" anchor="ctr">
                    <a:solidFill>
                      <a:schemeClr val="bg1">
                        <a:lumMod val="85000"/>
                      </a:schemeClr>
                    </a:solidFill>
                  </a:tcPr>
                </a:tc>
                <a:tc>
                  <a:txBody>
                    <a:bodyPr/>
                    <a:lstStyle/>
                    <a:p>
                      <a:pPr algn="l" fontAlgn="ctr"/>
                      <a:r>
                        <a:rPr lang="en-US" sz="1100" b="1" u="none" strike="noStrike" dirty="0">
                          <a:effectLst/>
                        </a:rPr>
                        <a:t>BR Vaccine List - translated</a:t>
                      </a:r>
                      <a:endParaRPr lang="en-US" sz="1100" b="1" i="0" u="none" strike="noStrike" dirty="0">
                        <a:solidFill>
                          <a:srgbClr val="000000"/>
                        </a:solidFill>
                        <a:effectLst/>
                        <a:latin typeface="Calibri" panose="020F0502020204030204" pitchFamily="34" charset="0"/>
                      </a:endParaRPr>
                    </a:p>
                  </a:txBody>
                  <a:tcPr marL="4054" marR="4054" marT="4054" marB="0" anchor="ctr">
                    <a:solidFill>
                      <a:schemeClr val="bg1">
                        <a:lumMod val="85000"/>
                      </a:schemeClr>
                    </a:solidFill>
                  </a:tcPr>
                </a:tc>
                <a:tc>
                  <a:txBody>
                    <a:bodyPr/>
                    <a:lstStyle/>
                    <a:p>
                      <a:pPr algn="l" fontAlgn="ctr"/>
                      <a:r>
                        <a:rPr lang="en-US" sz="1100" b="1" u="none" strike="noStrike" dirty="0">
                          <a:effectLst/>
                        </a:rPr>
                        <a:t>SNOMEC CT Core concept ID</a:t>
                      </a:r>
                      <a:endParaRPr lang="en-US" sz="1100" b="1" i="0" u="none" strike="noStrike" dirty="0">
                        <a:solidFill>
                          <a:srgbClr val="000000"/>
                        </a:solidFill>
                        <a:effectLst/>
                        <a:latin typeface="Calibri" panose="020F0502020204030204" pitchFamily="34" charset="0"/>
                      </a:endParaRPr>
                    </a:p>
                  </a:txBody>
                  <a:tcPr marL="4054" marR="4054" marT="4054" marB="0" anchor="ctr">
                    <a:solidFill>
                      <a:schemeClr val="bg1">
                        <a:lumMod val="85000"/>
                      </a:schemeClr>
                    </a:solidFill>
                  </a:tcPr>
                </a:tc>
                <a:tc>
                  <a:txBody>
                    <a:bodyPr/>
                    <a:lstStyle/>
                    <a:p>
                      <a:pPr algn="ctr" fontAlgn="ctr"/>
                      <a:r>
                        <a:rPr lang="en-US" sz="1100" b="1" u="none" strike="noStrike" dirty="0">
                          <a:effectLst/>
                        </a:rPr>
                        <a:t>SNOMEC CT Core concept ID</a:t>
                      </a:r>
                      <a:endParaRPr lang="en-US" sz="1100" b="1" i="0" u="none" strike="noStrike" dirty="0">
                        <a:solidFill>
                          <a:srgbClr val="000000"/>
                        </a:solidFill>
                        <a:effectLst/>
                        <a:latin typeface="Calibri" panose="020F0502020204030204" pitchFamily="34" charset="0"/>
                      </a:endParaRPr>
                    </a:p>
                  </a:txBody>
                  <a:tcPr marL="4054" marR="4054" marT="4054" marB="0" anchor="ctr">
                    <a:solidFill>
                      <a:schemeClr val="bg1">
                        <a:lumMod val="85000"/>
                      </a:schemeClr>
                    </a:solidFill>
                  </a:tcPr>
                </a:tc>
                <a:extLst>
                  <a:ext uri="{0D108BD9-81ED-4DB2-BD59-A6C34878D82A}">
                    <a16:rowId xmlns:a16="http://schemas.microsoft.com/office/drawing/2014/main" val="4250091743"/>
                  </a:ext>
                </a:extLst>
              </a:tr>
              <a:tr h="197282">
                <a:tc>
                  <a:txBody>
                    <a:bodyPr/>
                    <a:lstStyle/>
                    <a:p>
                      <a:pPr algn="ctr" fontAlgn="ctr"/>
                      <a:r>
                        <a:rPr lang="en-BR" sz="1100" u="none" strike="noStrike">
                          <a:effectLst/>
                        </a:rPr>
                        <a:t>2</a:t>
                      </a:r>
                      <a:endParaRPr lang="en-BR" sz="1100" b="0" i="0" u="none" strike="noStrike">
                        <a:solidFill>
                          <a:srgbClr val="000000"/>
                        </a:solidFill>
                        <a:effectLst/>
                        <a:latin typeface="Calibri" panose="020F0502020204030204" pitchFamily="34" charset="0"/>
                      </a:endParaRPr>
                    </a:p>
                  </a:txBody>
                  <a:tcPr marL="4054" marR="4054" marT="4054" marB="0" anchor="ctr"/>
                </a:tc>
                <a:tc>
                  <a:txBody>
                    <a:bodyPr/>
                    <a:lstStyle/>
                    <a:p>
                      <a:pPr algn="l" fontAlgn="ctr"/>
                      <a:r>
                        <a:rPr lang="en-US" sz="1100" u="none" strike="noStrike" dirty="0" err="1">
                          <a:effectLst/>
                        </a:rPr>
                        <a:t>Soro</a:t>
                      </a:r>
                      <a:r>
                        <a:rPr lang="en-US" sz="1100" u="none" strike="noStrike" dirty="0">
                          <a:effectLst/>
                        </a:rPr>
                        <a:t> </a:t>
                      </a:r>
                      <a:r>
                        <a:rPr lang="en-US" sz="1100" u="none" strike="noStrike" dirty="0" err="1">
                          <a:effectLst/>
                        </a:rPr>
                        <a:t>antitetânico</a:t>
                      </a:r>
                      <a:endParaRPr lang="en-US" sz="1100" b="0" i="0" u="none" strike="noStrike" dirty="0">
                        <a:solidFill>
                          <a:srgbClr val="000000"/>
                        </a:solidFill>
                        <a:effectLst/>
                        <a:latin typeface="Calibri" panose="020F0502020204030204" pitchFamily="34" charset="0"/>
                      </a:endParaRPr>
                    </a:p>
                  </a:txBody>
                  <a:tcPr marL="4054" marR="4054" marT="4054" marB="0" anchor="ctr"/>
                </a:tc>
                <a:tc>
                  <a:txBody>
                    <a:bodyPr/>
                    <a:lstStyle/>
                    <a:p>
                      <a:pPr algn="l" fontAlgn="ctr"/>
                      <a:r>
                        <a:rPr lang="en-US" sz="1100" b="1" u="none" strike="noStrike" dirty="0">
                          <a:effectLst/>
                        </a:rPr>
                        <a:t>tetanus antitoxin</a:t>
                      </a:r>
                      <a:endParaRPr lang="en-US" sz="1100" b="1" i="0" u="none" strike="noStrike" dirty="0">
                        <a:solidFill>
                          <a:srgbClr val="000000"/>
                        </a:solidFill>
                        <a:effectLst/>
                        <a:latin typeface="Calibri" panose="020F0502020204030204" pitchFamily="34" charset="0"/>
                      </a:endParaRPr>
                    </a:p>
                  </a:txBody>
                  <a:tcPr marL="4054" marR="4054" marT="4054" marB="0" anchor="ctr"/>
                </a:tc>
                <a:tc>
                  <a:txBody>
                    <a:bodyPr/>
                    <a:lstStyle/>
                    <a:p>
                      <a:pPr algn="l" fontAlgn="ctr"/>
                      <a:r>
                        <a:rPr lang="en-BR" sz="1100" u="none" strike="noStrike" dirty="0">
                          <a:effectLst/>
                        </a:rPr>
                        <a:t> 384706007</a:t>
                      </a:r>
                      <a:endParaRPr lang="en-BR" sz="1100" b="0" i="0" u="none" strike="noStrike" dirty="0">
                        <a:solidFill>
                          <a:srgbClr val="000000"/>
                        </a:solidFill>
                        <a:effectLst/>
                        <a:latin typeface="Calibri" panose="020F0502020204030204" pitchFamily="34" charset="0"/>
                      </a:endParaRPr>
                    </a:p>
                  </a:txBody>
                  <a:tcPr marL="4054" marR="4054" marT="4054" marB="0" anchor="ctr"/>
                </a:tc>
                <a:tc>
                  <a:txBody>
                    <a:bodyPr/>
                    <a:lstStyle/>
                    <a:p>
                      <a:pPr algn="ctr" fontAlgn="ctr"/>
                      <a:r>
                        <a:rPr lang="en-US" sz="1100" u="none" strike="noStrike" dirty="0">
                          <a:effectLst/>
                        </a:rPr>
                        <a:t>Product containing tetanus antitoxin (medicinal product)</a:t>
                      </a:r>
                      <a:endParaRPr lang="en-US" sz="1100" b="0" i="0" u="none" strike="noStrike" dirty="0">
                        <a:solidFill>
                          <a:srgbClr val="000000"/>
                        </a:solidFill>
                        <a:effectLst/>
                        <a:latin typeface="Calibri" panose="020F0502020204030204" pitchFamily="34" charset="0"/>
                      </a:endParaRPr>
                    </a:p>
                  </a:txBody>
                  <a:tcPr marL="4054" marR="4054" marT="4054" marB="0" anchor="ctr"/>
                </a:tc>
                <a:extLst>
                  <a:ext uri="{0D108BD9-81ED-4DB2-BD59-A6C34878D82A}">
                    <a16:rowId xmlns:a16="http://schemas.microsoft.com/office/drawing/2014/main" val="186864066"/>
                  </a:ext>
                </a:extLst>
              </a:tr>
              <a:tr h="690486">
                <a:tc>
                  <a:txBody>
                    <a:bodyPr/>
                    <a:lstStyle/>
                    <a:p>
                      <a:pPr algn="ctr" fontAlgn="t"/>
                      <a:r>
                        <a:rPr lang="en-BR" sz="1100" u="none" strike="noStrike">
                          <a:effectLst/>
                        </a:rPr>
                        <a:t>16</a:t>
                      </a:r>
                      <a:endParaRPr lang="en-BR"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a:effectLst/>
                        </a:rPr>
                        <a:t>Soro anticrotálico</a:t>
                      </a:r>
                      <a:endParaRPr lang="en-US"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b="1" u="none" strike="noStrike" dirty="0" err="1">
                          <a:effectLst/>
                        </a:rPr>
                        <a:t>anticrotalic</a:t>
                      </a:r>
                      <a:r>
                        <a:rPr lang="en-US" sz="1100" b="1" u="none" strike="noStrike" dirty="0">
                          <a:effectLst/>
                        </a:rPr>
                        <a:t> serum</a:t>
                      </a:r>
                      <a:endParaRPr lang="en-US" sz="1100" b="1" i="0" u="none" strike="noStrike" dirty="0">
                        <a:solidFill>
                          <a:srgbClr val="000000"/>
                        </a:solidFill>
                        <a:effectLst/>
                        <a:latin typeface="Calibri" panose="020F0502020204030204" pitchFamily="34" charset="0"/>
                      </a:endParaRPr>
                    </a:p>
                  </a:txBody>
                  <a:tcPr marL="4054" marR="4054" marT="4054" marB="0"/>
                </a:tc>
                <a:tc>
                  <a:txBody>
                    <a:bodyPr/>
                    <a:lstStyle/>
                    <a:p>
                      <a:pPr algn="l" fontAlgn="t"/>
                      <a:r>
                        <a:rPr lang="en-BR" sz="1100" u="none" strike="noStrike" dirty="0">
                          <a:effectLst/>
                        </a:rPr>
                        <a:t>777252008</a:t>
                      </a:r>
                      <a:endParaRPr lang="en-BR" sz="1100" b="0" i="0" u="none" strike="noStrike" dirty="0">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dirty="0">
                          <a:effectLst/>
                        </a:rPr>
                        <a:t>Product containing only polyvalent </a:t>
                      </a:r>
                      <a:r>
                        <a:rPr lang="en-US" sz="1100" u="none" strike="noStrike" dirty="0" err="1">
                          <a:effectLst/>
                        </a:rPr>
                        <a:t>crotalidae</a:t>
                      </a:r>
                      <a:r>
                        <a:rPr lang="en-US" sz="1100" u="none" strike="noStrike" dirty="0">
                          <a:effectLst/>
                        </a:rPr>
                        <a:t> antivenom (medicinal product)</a:t>
                      </a:r>
                      <a:r>
                        <a:rPr lang="en-US" sz="1100" u="none" strike="noStrike" dirty="0" err="1">
                          <a:effectLst/>
                        </a:rPr>
                        <a:t>oduct</a:t>
                      </a:r>
                      <a:r>
                        <a:rPr lang="en-US" sz="1100" u="none" strike="noStrike" dirty="0">
                          <a:effectLst/>
                        </a:rPr>
                        <a:t> containing only polyvalent </a:t>
                      </a:r>
                      <a:r>
                        <a:rPr lang="en-US" sz="1100" u="none" strike="noStrike" dirty="0" err="1">
                          <a:effectLst/>
                        </a:rPr>
                        <a:t>crotalidae</a:t>
                      </a:r>
                      <a:r>
                        <a:rPr lang="en-US" sz="1100" u="none" strike="noStrike" dirty="0">
                          <a:effectLst/>
                        </a:rPr>
                        <a:t> antivenom (medicinal product)</a:t>
                      </a:r>
                      <a:endParaRPr lang="en-US" sz="1100" b="0" i="0" u="none" strike="noStrike" dirty="0">
                        <a:solidFill>
                          <a:srgbClr val="000000"/>
                        </a:solidFill>
                        <a:effectLst/>
                        <a:latin typeface="Calibri" panose="020F0502020204030204" pitchFamily="34" charset="0"/>
                      </a:endParaRPr>
                    </a:p>
                  </a:txBody>
                  <a:tcPr marL="4054" marR="4054" marT="4054" marB="0"/>
                </a:tc>
                <a:extLst>
                  <a:ext uri="{0D108BD9-81ED-4DB2-BD59-A6C34878D82A}">
                    <a16:rowId xmlns:a16="http://schemas.microsoft.com/office/drawing/2014/main" val="3027844723"/>
                  </a:ext>
                </a:extLst>
              </a:tr>
              <a:tr h="789127">
                <a:tc>
                  <a:txBody>
                    <a:bodyPr/>
                    <a:lstStyle/>
                    <a:p>
                      <a:pPr algn="ctr" fontAlgn="t"/>
                      <a:r>
                        <a:rPr lang="en-BR" sz="1100" u="none" strike="noStrike">
                          <a:effectLst/>
                        </a:rPr>
                        <a:t>19</a:t>
                      </a:r>
                      <a:endParaRPr lang="en-BR"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dirty="0" err="1">
                          <a:effectLst/>
                        </a:rPr>
                        <a:t>Imunoglobulina</a:t>
                      </a:r>
                      <a:r>
                        <a:rPr lang="en-US" sz="1100" u="none" strike="noStrike" dirty="0">
                          <a:effectLst/>
                        </a:rPr>
                        <a:t> </a:t>
                      </a:r>
                      <a:r>
                        <a:rPr lang="en-US" sz="1100" u="none" strike="noStrike" dirty="0" err="1">
                          <a:effectLst/>
                        </a:rPr>
                        <a:t>humana</a:t>
                      </a:r>
                      <a:r>
                        <a:rPr lang="en-US" sz="1100" u="none" strike="noStrike" dirty="0">
                          <a:effectLst/>
                        </a:rPr>
                        <a:t> </a:t>
                      </a:r>
                      <a:r>
                        <a:rPr lang="en-US" sz="1100" u="none" strike="noStrike" dirty="0" err="1">
                          <a:effectLst/>
                        </a:rPr>
                        <a:t>antivaricela</a:t>
                      </a:r>
                      <a:endParaRPr lang="en-US" sz="1100" b="0" i="0" u="none" strike="noStrike" dirty="0">
                        <a:solidFill>
                          <a:srgbClr val="000000"/>
                        </a:solidFill>
                        <a:effectLst/>
                        <a:latin typeface="Calibri" panose="020F0502020204030204" pitchFamily="34" charset="0"/>
                      </a:endParaRPr>
                    </a:p>
                  </a:txBody>
                  <a:tcPr marL="4054" marR="4054" marT="4054" marB="0"/>
                </a:tc>
                <a:tc>
                  <a:txBody>
                    <a:bodyPr/>
                    <a:lstStyle/>
                    <a:p>
                      <a:pPr algn="l" fontAlgn="t"/>
                      <a:r>
                        <a:rPr lang="en-US" sz="1100" b="1" u="none" strike="noStrike">
                          <a:effectLst/>
                        </a:rPr>
                        <a:t>Anti-varicella human immunoglobulin</a:t>
                      </a:r>
                      <a:endParaRPr lang="en-US" sz="1100" b="1"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BR" sz="1100" u="none" strike="noStrike" dirty="0">
                          <a:effectLst/>
                        </a:rPr>
                        <a:t>710704003 </a:t>
                      </a:r>
                      <a:endParaRPr lang="en-BR" sz="1100" b="0" i="0" u="none" strike="noStrike" dirty="0">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dirty="0">
                          <a:effectLst/>
                        </a:rPr>
                        <a:t>Vaccine Immunoglobulin M antibody to Varicella zoster virus (substance)product containing only Human </a:t>
                      </a:r>
                      <a:r>
                        <a:rPr lang="en-US" sz="1100" u="none" strike="noStrike" dirty="0" err="1">
                          <a:effectLst/>
                        </a:rPr>
                        <a:t>alphaherpesvirus</a:t>
                      </a:r>
                      <a:r>
                        <a:rPr lang="en-US" sz="1100" u="none" strike="noStrike" dirty="0">
                          <a:effectLst/>
                        </a:rPr>
                        <a:t> 3 recombinant surface glycoprotein E antigen (medicinal product)|</a:t>
                      </a:r>
                      <a:endParaRPr lang="en-US" sz="1100" b="0" i="0" u="none" strike="noStrike" dirty="0">
                        <a:solidFill>
                          <a:srgbClr val="000000"/>
                        </a:solidFill>
                        <a:effectLst/>
                        <a:latin typeface="Calibri" panose="020F0502020204030204" pitchFamily="34" charset="0"/>
                      </a:endParaRPr>
                    </a:p>
                  </a:txBody>
                  <a:tcPr marL="4054" marR="4054" marT="4054" marB="0"/>
                </a:tc>
                <a:extLst>
                  <a:ext uri="{0D108BD9-81ED-4DB2-BD59-A6C34878D82A}">
                    <a16:rowId xmlns:a16="http://schemas.microsoft.com/office/drawing/2014/main" val="3986433834"/>
                  </a:ext>
                </a:extLst>
              </a:tr>
              <a:tr h="197282">
                <a:tc>
                  <a:txBody>
                    <a:bodyPr/>
                    <a:lstStyle/>
                    <a:p>
                      <a:pPr algn="ctr" fontAlgn="t"/>
                      <a:r>
                        <a:rPr lang="en-BR" sz="1100" u="none" strike="noStrike">
                          <a:effectLst/>
                        </a:rPr>
                        <a:t>20</a:t>
                      </a:r>
                      <a:endParaRPr lang="en-BR"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a:effectLst/>
                        </a:rPr>
                        <a:t>Imunoglobulina humana anti-hepatite B</a:t>
                      </a:r>
                      <a:endParaRPr lang="en-US"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b="1" u="none" strike="noStrike">
                          <a:effectLst/>
                        </a:rPr>
                        <a:t>Anti-hepatitis B human immunoglobulin</a:t>
                      </a:r>
                      <a:endParaRPr lang="en-US" sz="1100" b="1"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BR" sz="1100" u="none" strike="noStrike">
                          <a:effectLst/>
                        </a:rPr>
                        <a:t>122450004</a:t>
                      </a:r>
                      <a:endParaRPr lang="en-BR"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dirty="0">
                          <a:effectLst/>
                        </a:rPr>
                        <a:t>Antibody to hepatitis B virus (substance)</a:t>
                      </a:r>
                      <a:endParaRPr lang="en-US" sz="1100" b="0" i="0" u="none" strike="noStrike" dirty="0">
                        <a:solidFill>
                          <a:srgbClr val="000000"/>
                        </a:solidFill>
                        <a:effectLst/>
                        <a:latin typeface="Calibri" panose="020F0502020204030204" pitchFamily="34" charset="0"/>
                      </a:endParaRPr>
                    </a:p>
                  </a:txBody>
                  <a:tcPr marL="4054" marR="4054" marT="4054" marB="0"/>
                </a:tc>
                <a:extLst>
                  <a:ext uri="{0D108BD9-81ED-4DB2-BD59-A6C34878D82A}">
                    <a16:rowId xmlns:a16="http://schemas.microsoft.com/office/drawing/2014/main" val="2967355316"/>
                  </a:ext>
                </a:extLst>
              </a:tr>
              <a:tr h="946952">
                <a:tc>
                  <a:txBody>
                    <a:bodyPr/>
                    <a:lstStyle/>
                    <a:p>
                      <a:pPr algn="ctr" fontAlgn="ctr"/>
                      <a:r>
                        <a:rPr lang="en-BR" sz="1200" u="none" strike="noStrike">
                          <a:effectLst/>
                        </a:rPr>
                        <a:t>26</a:t>
                      </a:r>
                      <a:endParaRPr lang="en-BR" sz="1200" b="0" i="0" u="none" strike="noStrike">
                        <a:solidFill>
                          <a:srgbClr val="000000"/>
                        </a:solidFill>
                        <a:effectLst/>
                        <a:latin typeface="Calibri" panose="020F0502020204030204" pitchFamily="34" charset="0"/>
                      </a:endParaRPr>
                    </a:p>
                  </a:txBody>
                  <a:tcPr marL="4054" marR="4054" marT="4054" marB="0" anchor="ctr"/>
                </a:tc>
                <a:tc>
                  <a:txBody>
                    <a:bodyPr/>
                    <a:lstStyle/>
                    <a:p>
                      <a:pPr algn="l" fontAlgn="ctr"/>
                      <a:r>
                        <a:rPr lang="en-US" sz="1200" u="none" strike="noStrike">
                          <a:effectLst/>
                        </a:rPr>
                        <a:t>Vacina pneumo 10</a:t>
                      </a:r>
                      <a:endParaRPr lang="en-US" sz="1200" b="0" i="0" u="none" strike="noStrike">
                        <a:solidFill>
                          <a:srgbClr val="000000"/>
                        </a:solidFill>
                        <a:effectLst/>
                        <a:latin typeface="Calibri" panose="020F0502020204030204" pitchFamily="34" charset="0"/>
                      </a:endParaRPr>
                    </a:p>
                  </a:txBody>
                  <a:tcPr marL="4054" marR="4054" marT="4054" marB="0" anchor="ctr"/>
                </a:tc>
                <a:tc>
                  <a:txBody>
                    <a:bodyPr/>
                    <a:lstStyle/>
                    <a:p>
                      <a:pPr algn="l" fontAlgn="ctr"/>
                      <a:r>
                        <a:rPr lang="en-US" sz="1200" b="1" u="none" strike="noStrike">
                          <a:effectLst/>
                        </a:rPr>
                        <a:t> Pneumococcal 10-valent conjugate vaccine</a:t>
                      </a:r>
                      <a:endParaRPr lang="en-US" sz="1200" b="1" i="0" u="none" strike="noStrike">
                        <a:solidFill>
                          <a:srgbClr val="000000"/>
                        </a:solidFill>
                        <a:effectLst/>
                        <a:latin typeface="Calibri" panose="020F0502020204030204" pitchFamily="34" charset="0"/>
                      </a:endParaRPr>
                    </a:p>
                  </a:txBody>
                  <a:tcPr marL="4054" marR="4054" marT="4054" marB="0" anchor="ctr"/>
                </a:tc>
                <a:tc>
                  <a:txBody>
                    <a:bodyPr/>
                    <a:lstStyle/>
                    <a:p>
                      <a:pPr algn="l" fontAlgn="ctr"/>
                      <a:r>
                        <a:rPr lang="en-BR" sz="1200" u="none" strike="noStrike">
                          <a:effectLst/>
                        </a:rPr>
                        <a:t>1052330009</a:t>
                      </a:r>
                      <a:endParaRPr lang="en-BR" sz="1200" b="0" i="0" u="none" strike="noStrike">
                        <a:solidFill>
                          <a:srgbClr val="000000"/>
                        </a:solidFill>
                        <a:effectLst/>
                        <a:latin typeface="Calibri" panose="020F0502020204030204" pitchFamily="34" charset="0"/>
                      </a:endParaRPr>
                    </a:p>
                  </a:txBody>
                  <a:tcPr marL="4054" marR="4054" marT="4054" marB="0" anchor="ctr"/>
                </a:tc>
                <a:tc>
                  <a:txBody>
                    <a:bodyPr/>
                    <a:lstStyle/>
                    <a:p>
                      <a:pPr algn="l" fontAlgn="ctr"/>
                      <a:r>
                        <a:rPr lang="en-US" sz="1200" u="none" strike="noStrike" dirty="0">
                          <a:effectLst/>
                        </a:rPr>
                        <a:t>Vaccine product containing only Streptococcus pneumoniae Danish serotype 1, 4, 5, 6B, 7F, 9V, 14, 18C, 19F, and 23F capsular polysaccharide antigens conjugated (medicinal product)</a:t>
                      </a:r>
                      <a:endParaRPr lang="en-US" sz="1200" b="0" i="0" u="none" strike="noStrike" dirty="0">
                        <a:solidFill>
                          <a:srgbClr val="000000"/>
                        </a:solidFill>
                        <a:effectLst/>
                        <a:latin typeface="Calibri" panose="020F0502020204030204" pitchFamily="34" charset="0"/>
                      </a:endParaRPr>
                    </a:p>
                  </a:txBody>
                  <a:tcPr marL="4054" marR="4054" marT="4054" marB="0" anchor="ctr"/>
                </a:tc>
                <a:extLst>
                  <a:ext uri="{0D108BD9-81ED-4DB2-BD59-A6C34878D82A}">
                    <a16:rowId xmlns:a16="http://schemas.microsoft.com/office/drawing/2014/main" val="138448691"/>
                  </a:ext>
                </a:extLst>
              </a:tr>
              <a:tr h="394563">
                <a:tc>
                  <a:txBody>
                    <a:bodyPr/>
                    <a:lstStyle/>
                    <a:p>
                      <a:pPr algn="ctr" fontAlgn="t"/>
                      <a:r>
                        <a:rPr lang="en-BR" sz="1100" u="none" strike="noStrike">
                          <a:effectLst/>
                        </a:rPr>
                        <a:t>27</a:t>
                      </a:r>
                      <a:endParaRPr lang="en-BR"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a:effectLst/>
                        </a:rPr>
                        <a:t>Soro latrodectus</a:t>
                      </a:r>
                      <a:endParaRPr lang="en-US"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b="1" u="none" strike="noStrike">
                          <a:effectLst/>
                        </a:rPr>
                        <a:t>Latrodectus antivenom</a:t>
                      </a:r>
                      <a:endParaRPr lang="en-US" sz="1100" b="1"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BR" sz="1100" u="none" strike="noStrike">
                          <a:effectLst/>
                        </a:rPr>
                        <a:t> 5720001</a:t>
                      </a:r>
                      <a:endParaRPr lang="en-BR"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dirty="0">
                          <a:effectLst/>
                        </a:rPr>
                        <a:t>Product containing Latrodectus mactans antivenom (medicinal product)</a:t>
                      </a:r>
                      <a:endParaRPr lang="en-US" sz="1100" b="0" i="0" u="none" strike="noStrike" dirty="0">
                        <a:solidFill>
                          <a:srgbClr val="000000"/>
                        </a:solidFill>
                        <a:effectLst/>
                        <a:latin typeface="Calibri" panose="020F0502020204030204" pitchFamily="34" charset="0"/>
                      </a:endParaRPr>
                    </a:p>
                  </a:txBody>
                  <a:tcPr marL="4054" marR="4054" marT="4054" marB="0"/>
                </a:tc>
                <a:extLst>
                  <a:ext uri="{0D108BD9-81ED-4DB2-BD59-A6C34878D82A}">
                    <a16:rowId xmlns:a16="http://schemas.microsoft.com/office/drawing/2014/main" val="1479012298"/>
                  </a:ext>
                </a:extLst>
              </a:tr>
              <a:tr h="598421">
                <a:tc>
                  <a:txBody>
                    <a:bodyPr/>
                    <a:lstStyle/>
                    <a:p>
                      <a:pPr algn="ctr" fontAlgn="ctr"/>
                      <a:r>
                        <a:rPr lang="en-BR" sz="1200" u="none" strike="noStrike">
                          <a:effectLst/>
                        </a:rPr>
                        <a:t>36</a:t>
                      </a:r>
                      <a:endParaRPr lang="en-BR" sz="1200" b="0" i="0" u="none" strike="noStrike">
                        <a:solidFill>
                          <a:srgbClr val="000000"/>
                        </a:solidFill>
                        <a:effectLst/>
                        <a:latin typeface="Calibri" panose="020F0502020204030204" pitchFamily="34" charset="0"/>
                      </a:endParaRPr>
                    </a:p>
                  </a:txBody>
                  <a:tcPr marL="4054" marR="4054" marT="4054" marB="0" anchor="ctr"/>
                </a:tc>
                <a:tc>
                  <a:txBody>
                    <a:bodyPr/>
                    <a:lstStyle/>
                    <a:p>
                      <a:pPr algn="l" fontAlgn="ctr"/>
                      <a:r>
                        <a:rPr lang="en-US" sz="1200" u="none" strike="noStrike">
                          <a:effectLst/>
                        </a:rPr>
                        <a:t>Vacina sarampo, rubéola</a:t>
                      </a:r>
                      <a:endParaRPr lang="en-US" sz="1200" b="0" i="0" u="none" strike="noStrike">
                        <a:solidFill>
                          <a:srgbClr val="000000"/>
                        </a:solidFill>
                        <a:effectLst/>
                        <a:latin typeface="Calibri" panose="020F0502020204030204" pitchFamily="34" charset="0"/>
                      </a:endParaRPr>
                    </a:p>
                  </a:txBody>
                  <a:tcPr marL="4054" marR="4054" marT="4054" marB="0" anchor="ctr"/>
                </a:tc>
                <a:tc>
                  <a:txBody>
                    <a:bodyPr/>
                    <a:lstStyle/>
                    <a:p>
                      <a:pPr algn="l" fontAlgn="ctr"/>
                      <a:r>
                        <a:rPr lang="en-US" sz="1200" b="1" u="none" strike="noStrike">
                          <a:effectLst/>
                        </a:rPr>
                        <a:t>  Measles and rubella vaccine</a:t>
                      </a:r>
                      <a:endParaRPr lang="en-US" sz="1200" b="1" i="0" u="none" strike="noStrike">
                        <a:solidFill>
                          <a:srgbClr val="000000"/>
                        </a:solidFill>
                        <a:effectLst/>
                        <a:latin typeface="Calibri" panose="020F0502020204030204" pitchFamily="34" charset="0"/>
                      </a:endParaRPr>
                    </a:p>
                  </a:txBody>
                  <a:tcPr marL="4054" marR="4054" marT="4054" marB="0" anchor="ctr"/>
                </a:tc>
                <a:tc>
                  <a:txBody>
                    <a:bodyPr/>
                    <a:lstStyle/>
                    <a:p>
                      <a:pPr algn="l" fontAlgn="b"/>
                      <a:r>
                        <a:rPr lang="en-BR" sz="1200" u="none" strike="noStrike">
                          <a:effectLst/>
                        </a:rPr>
                        <a:t>871817003 </a:t>
                      </a:r>
                      <a:endParaRPr lang="en-BR" sz="1200" b="0" i="0" u="none" strike="noStrike">
                        <a:solidFill>
                          <a:srgbClr val="333333"/>
                        </a:solidFill>
                        <a:effectLst/>
                        <a:latin typeface="Helvetica Neue" panose="02000503000000020004" pitchFamily="2" charset="0"/>
                      </a:endParaRPr>
                    </a:p>
                  </a:txBody>
                  <a:tcPr marL="4054" marR="4054" marT="4054" marB="0" anchor="b"/>
                </a:tc>
                <a:tc>
                  <a:txBody>
                    <a:bodyPr/>
                    <a:lstStyle/>
                    <a:p>
                      <a:pPr algn="l" fontAlgn="b"/>
                      <a:r>
                        <a:rPr lang="en-US" sz="1200" u="none" strike="noStrike" dirty="0">
                          <a:effectLst/>
                        </a:rPr>
                        <a:t>Vaccine product containing only Measles morbillivirus and Rubella virus antigens (medicinal product)</a:t>
                      </a:r>
                      <a:endParaRPr lang="en-US" sz="1200" b="0" i="0" u="none" strike="noStrike" dirty="0">
                        <a:solidFill>
                          <a:srgbClr val="333333"/>
                        </a:solidFill>
                        <a:effectLst/>
                        <a:latin typeface="Helvetica Neue" panose="02000503000000020004" pitchFamily="2" charset="0"/>
                      </a:endParaRPr>
                    </a:p>
                  </a:txBody>
                  <a:tcPr marL="4054" marR="4054" marT="4054" marB="0" anchor="b"/>
                </a:tc>
                <a:extLst>
                  <a:ext uri="{0D108BD9-81ED-4DB2-BD59-A6C34878D82A}">
                    <a16:rowId xmlns:a16="http://schemas.microsoft.com/office/drawing/2014/main" val="192659312"/>
                  </a:ext>
                </a:extLst>
              </a:tr>
              <a:tr h="295922">
                <a:tc>
                  <a:txBody>
                    <a:bodyPr/>
                    <a:lstStyle/>
                    <a:p>
                      <a:pPr algn="ctr" fontAlgn="t"/>
                      <a:r>
                        <a:rPr lang="en-BR" sz="1100" u="none" strike="noStrike">
                          <a:effectLst/>
                        </a:rPr>
                        <a:t>38</a:t>
                      </a:r>
                      <a:endParaRPr lang="en-BR"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a:effectLst/>
                        </a:rPr>
                        <a:t>Soro antibotulínico (trivalente)</a:t>
                      </a:r>
                      <a:endParaRPr lang="en-US"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b="1" u="none" strike="noStrike">
                          <a:effectLst/>
                        </a:rPr>
                        <a:t>Antibotulinum serum (trivalent)</a:t>
                      </a:r>
                      <a:endParaRPr lang="en-US" sz="1100" b="1"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BR" sz="1100" u="none" strike="noStrike">
                          <a:effectLst/>
                        </a:rPr>
                        <a:t>774893001</a:t>
                      </a:r>
                      <a:endParaRPr lang="en-BR"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dirty="0">
                          <a:effectLst/>
                        </a:rPr>
                        <a:t>Product containing only botulinum antitoxin (medicinal product)</a:t>
                      </a:r>
                      <a:endParaRPr lang="en-US" sz="1100" b="0" i="0" u="none" strike="noStrike" dirty="0">
                        <a:solidFill>
                          <a:srgbClr val="000000"/>
                        </a:solidFill>
                        <a:effectLst/>
                        <a:latin typeface="Calibri" panose="020F0502020204030204" pitchFamily="34" charset="0"/>
                      </a:endParaRPr>
                    </a:p>
                  </a:txBody>
                  <a:tcPr marL="4054" marR="4054" marT="4054" marB="0"/>
                </a:tc>
                <a:extLst>
                  <a:ext uri="{0D108BD9-81ED-4DB2-BD59-A6C34878D82A}">
                    <a16:rowId xmlns:a16="http://schemas.microsoft.com/office/drawing/2014/main" val="1674312044"/>
                  </a:ext>
                </a:extLst>
              </a:tr>
              <a:tr h="295922">
                <a:tc>
                  <a:txBody>
                    <a:bodyPr/>
                    <a:lstStyle/>
                    <a:p>
                      <a:pPr algn="ctr" fontAlgn="t"/>
                      <a:r>
                        <a:rPr lang="en-BR" sz="1100" u="none" strike="noStrike">
                          <a:effectLst/>
                        </a:rPr>
                        <a:t>69</a:t>
                      </a:r>
                      <a:endParaRPr lang="en-BR"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a:effectLst/>
                        </a:rPr>
                        <a:t>Soro antibotulínico AB (bivalente)</a:t>
                      </a:r>
                      <a:endParaRPr lang="en-US"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b="1" u="none" strike="noStrike">
                          <a:effectLst/>
                        </a:rPr>
                        <a:t>AB antibotulinum serum (bivalent)</a:t>
                      </a:r>
                      <a:endParaRPr lang="en-US" sz="1100" b="1"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BR" sz="1100" u="none" strike="noStrike">
                          <a:effectLst/>
                        </a:rPr>
                        <a:t>774893001</a:t>
                      </a:r>
                      <a:endParaRPr lang="en-BR"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dirty="0">
                          <a:effectLst/>
                        </a:rPr>
                        <a:t>Product containing only botulinum antitoxin (medicinal product)</a:t>
                      </a:r>
                      <a:endParaRPr lang="en-US" sz="1100" b="0" i="0" u="none" strike="noStrike" dirty="0">
                        <a:solidFill>
                          <a:srgbClr val="000000"/>
                        </a:solidFill>
                        <a:effectLst/>
                        <a:latin typeface="Calibri" panose="020F0502020204030204" pitchFamily="34" charset="0"/>
                      </a:endParaRPr>
                    </a:p>
                  </a:txBody>
                  <a:tcPr marL="4054" marR="4054" marT="4054" marB="0"/>
                </a:tc>
                <a:extLst>
                  <a:ext uri="{0D108BD9-81ED-4DB2-BD59-A6C34878D82A}">
                    <a16:rowId xmlns:a16="http://schemas.microsoft.com/office/drawing/2014/main" val="1407039560"/>
                  </a:ext>
                </a:extLst>
              </a:tr>
              <a:tr h="591845">
                <a:tc>
                  <a:txBody>
                    <a:bodyPr/>
                    <a:lstStyle/>
                    <a:p>
                      <a:pPr algn="ctr" fontAlgn="t"/>
                      <a:r>
                        <a:rPr lang="en-BR" sz="1100" u="none" strike="noStrike">
                          <a:effectLst/>
                        </a:rPr>
                        <a:t>101</a:t>
                      </a:r>
                      <a:endParaRPr lang="en-BR"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a:effectLst/>
                        </a:rPr>
                        <a:t>Vacina Herpes-Zoster, recombinante</a:t>
                      </a:r>
                      <a:endParaRPr lang="en-US" sz="1100" b="0" i="0" u="none" strike="noStrike">
                        <a:solidFill>
                          <a:srgbClr val="000000"/>
                        </a:solidFill>
                        <a:effectLst/>
                        <a:latin typeface="Calibri" panose="020F0502020204030204" pitchFamily="34" charset="0"/>
                      </a:endParaRPr>
                    </a:p>
                  </a:txBody>
                  <a:tcPr marL="4054" marR="4054" marT="4054" marB="0"/>
                </a:tc>
                <a:tc>
                  <a:txBody>
                    <a:bodyPr/>
                    <a:lstStyle/>
                    <a:p>
                      <a:pPr algn="l" fontAlgn="t"/>
                      <a:r>
                        <a:rPr lang="en-US" sz="1100" b="1" u="none" strike="noStrike" dirty="0">
                          <a:effectLst/>
                        </a:rPr>
                        <a:t>Herpes-Zoster vaccine, recombinant</a:t>
                      </a:r>
                      <a:endParaRPr lang="en-US" sz="1100" b="1" i="0" u="none" strike="noStrike" dirty="0">
                        <a:solidFill>
                          <a:srgbClr val="000000"/>
                        </a:solidFill>
                        <a:effectLst/>
                        <a:latin typeface="Calibri" panose="020F0502020204030204" pitchFamily="34" charset="0"/>
                      </a:endParaRPr>
                    </a:p>
                  </a:txBody>
                  <a:tcPr marL="4054" marR="4054" marT="4054" marB="0"/>
                </a:tc>
                <a:tc>
                  <a:txBody>
                    <a:bodyPr/>
                    <a:lstStyle/>
                    <a:p>
                      <a:pPr algn="l" fontAlgn="t"/>
                      <a:r>
                        <a:rPr lang="en-BR" sz="1100" u="none" strike="noStrike" dirty="0">
                          <a:effectLst/>
                        </a:rPr>
                        <a:t>  1156183006 </a:t>
                      </a:r>
                      <a:endParaRPr lang="en-BR" sz="1100" b="0" i="0" u="none" strike="noStrike" dirty="0">
                        <a:solidFill>
                          <a:srgbClr val="000000"/>
                        </a:solidFill>
                        <a:effectLst/>
                        <a:latin typeface="Calibri" panose="020F0502020204030204" pitchFamily="34" charset="0"/>
                      </a:endParaRPr>
                    </a:p>
                  </a:txBody>
                  <a:tcPr marL="4054" marR="4054" marT="4054" marB="0"/>
                </a:tc>
                <a:tc>
                  <a:txBody>
                    <a:bodyPr/>
                    <a:lstStyle/>
                    <a:p>
                      <a:pPr algn="l" fontAlgn="t"/>
                      <a:r>
                        <a:rPr lang="en-US" sz="1100" u="none" strike="noStrike" dirty="0">
                          <a:effectLst/>
                        </a:rPr>
                        <a:t>Vaccine product containing only Human </a:t>
                      </a:r>
                      <a:r>
                        <a:rPr lang="en-US" sz="1100" u="none" strike="noStrike" dirty="0" err="1">
                          <a:effectLst/>
                        </a:rPr>
                        <a:t>alphaherpesvirus</a:t>
                      </a:r>
                      <a:r>
                        <a:rPr lang="en-US" sz="1100" u="none" strike="noStrike" dirty="0">
                          <a:effectLst/>
                        </a:rPr>
                        <a:t> 3 recombinant surface glycoprotein E antigen (medicinal product)|</a:t>
                      </a:r>
                      <a:endParaRPr lang="en-US" sz="1100" b="0" i="0" u="none" strike="noStrike" dirty="0">
                        <a:solidFill>
                          <a:srgbClr val="000000"/>
                        </a:solidFill>
                        <a:effectLst/>
                        <a:latin typeface="Calibri" panose="020F0502020204030204" pitchFamily="34" charset="0"/>
                      </a:endParaRPr>
                    </a:p>
                  </a:txBody>
                  <a:tcPr marL="4054" marR="4054" marT="4054" marB="0"/>
                </a:tc>
                <a:extLst>
                  <a:ext uri="{0D108BD9-81ED-4DB2-BD59-A6C34878D82A}">
                    <a16:rowId xmlns:a16="http://schemas.microsoft.com/office/drawing/2014/main" val="3883539204"/>
                  </a:ext>
                </a:extLst>
              </a:tr>
            </a:tbl>
          </a:graphicData>
        </a:graphic>
      </p:graphicFrame>
    </p:spTree>
    <p:extLst>
      <p:ext uri="{BB962C8B-B14F-4D97-AF65-F5344CB8AC3E}">
        <p14:creationId xmlns:p14="http://schemas.microsoft.com/office/powerpoint/2010/main" val="1704871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1A045BA3-8349-4F92-5283-8B5AE5480307}"/>
              </a:ext>
            </a:extLst>
          </p:cNvPr>
          <p:cNvSpPr>
            <a:spLocks noGrp="1"/>
          </p:cNvSpPr>
          <p:nvPr>
            <p:ph type="subTitle" idx="1"/>
          </p:nvPr>
        </p:nvSpPr>
        <p:spPr>
          <a:xfrm>
            <a:off x="165653" y="858202"/>
            <a:ext cx="10727635" cy="5720558"/>
          </a:xfrm>
        </p:spPr>
        <p:txBody>
          <a:bodyPr>
            <a:noAutofit/>
          </a:bodyPr>
          <a:lstStyle/>
          <a:p>
            <a:pPr>
              <a:lnSpc>
                <a:spcPct val="100000"/>
              </a:lnSpc>
            </a:pPr>
            <a:r>
              <a:rPr lang="en-BR" dirty="0"/>
              <a:t>PNI was launched in 1975 to </a:t>
            </a:r>
            <a:r>
              <a:rPr lang="en-US" dirty="0"/>
              <a:t>coordinate the vaccination activities carried out routinely in the public network and became a fundamental part of the Unified Health System (SUS), established by the 1988 Constitution.  </a:t>
            </a:r>
          </a:p>
          <a:p>
            <a:pPr>
              <a:lnSpc>
                <a:spcPct val="100000"/>
              </a:lnSpc>
            </a:pPr>
            <a:r>
              <a:rPr lang="en-US" dirty="0"/>
              <a:t>The program defines the demands for </a:t>
            </a:r>
            <a:r>
              <a:rPr lang="en-US" dirty="0" err="1"/>
              <a:t>immunobiologics</a:t>
            </a:r>
            <a:r>
              <a:rPr lang="en-US" dirty="0"/>
              <a:t> considering compliance with the National Vaccination Calendar </a:t>
            </a:r>
          </a:p>
          <a:p>
            <a:pPr>
              <a:lnSpc>
                <a:spcPct val="100000"/>
              </a:lnSpc>
            </a:pPr>
            <a:r>
              <a:rPr lang="en-US" dirty="0"/>
              <a:t>Brazil’s experience in producing vaccines:</a:t>
            </a:r>
            <a:br>
              <a:rPr lang="en-US" dirty="0"/>
            </a:br>
            <a:endParaRPr lang="en-US" dirty="0"/>
          </a:p>
          <a:p>
            <a:pPr marL="1184275" lvl="1" indent="-285750" algn="l">
              <a:lnSpc>
                <a:spcPct val="100000"/>
              </a:lnSpc>
              <a:buFont typeface="Arial" panose="020B0604020202020204" pitchFamily="34" charset="0"/>
              <a:buChar char="•"/>
            </a:pPr>
            <a:r>
              <a:rPr lang="en-US" sz="1800" dirty="0"/>
              <a:t>Since 1901, </a:t>
            </a:r>
            <a:r>
              <a:rPr lang="en-US" sz="1800" b="1" dirty="0"/>
              <a:t>Institute </a:t>
            </a:r>
            <a:r>
              <a:rPr lang="en-US" sz="1800" b="1" dirty="0" err="1"/>
              <a:t>Butanta</a:t>
            </a:r>
            <a:r>
              <a:rPr lang="en-US" sz="1800" b="1" dirty="0"/>
              <a:t> </a:t>
            </a:r>
            <a:r>
              <a:rPr lang="en-US" sz="1800" dirty="0"/>
              <a:t>in São Paulo besides </a:t>
            </a:r>
            <a:r>
              <a:rPr lang="en-US" sz="1800" b="1" dirty="0"/>
              <a:t>antitoxic and antivenom serums</a:t>
            </a:r>
            <a:r>
              <a:rPr lang="en-US" sz="1800" dirty="0"/>
              <a:t> also </a:t>
            </a:r>
            <a:r>
              <a:rPr lang="en-US" sz="1800" b="1" dirty="0"/>
              <a:t>produces influenza vaccines (influenza vaccine – fragmented and inactivated); DTP (diphtheria, tetanus and pertussis vaccine adsorbed); hepatitis B (adsorbed hepatitis B vaccine – recombinant);  rabies in Vero cell culture (rabies vaccine – inactivated) and CORONAVAC</a:t>
            </a:r>
            <a:r>
              <a:rPr lang="en-US" sz="1800" dirty="0"/>
              <a:t>.</a:t>
            </a:r>
          </a:p>
          <a:p>
            <a:pPr marL="1203325" indent="-396875">
              <a:lnSpc>
                <a:spcPct val="100000"/>
              </a:lnSpc>
            </a:pPr>
            <a:r>
              <a:rPr lang="en-US" b="1" dirty="0"/>
              <a:t>institute Bio-</a:t>
            </a:r>
            <a:r>
              <a:rPr lang="en-US" b="1" dirty="0" err="1"/>
              <a:t>Manguinhos</a:t>
            </a:r>
            <a:r>
              <a:rPr lang="en-US" b="1" dirty="0"/>
              <a:t> </a:t>
            </a:r>
            <a:r>
              <a:rPr lang="en-US" dirty="0"/>
              <a:t>in Rio de Janeiro: </a:t>
            </a:r>
            <a:r>
              <a:rPr lang="en-US" b="1" dirty="0"/>
              <a:t>yellow fever, 10-valent pneumococcal, inactivated polio, oral polio, rotavirus, triple viral (measles, mumps and rubella) and tetravalent viral (measles, mumps, rubella and chickenpox) and AstraZeneca COVID-19</a:t>
            </a:r>
            <a:r>
              <a:rPr lang="en-US" dirty="0"/>
              <a:t>. </a:t>
            </a:r>
          </a:p>
        </p:txBody>
      </p:sp>
      <p:sp>
        <p:nvSpPr>
          <p:cNvPr id="3" name="Picture Placeholder 2">
            <a:extLst>
              <a:ext uri="{FF2B5EF4-FFF2-40B4-BE49-F238E27FC236}">
                <a16:creationId xmlns:a16="http://schemas.microsoft.com/office/drawing/2014/main" id="{97EF90B5-C598-A644-EBE3-E8570176C728}"/>
              </a:ext>
            </a:extLst>
          </p:cNvPr>
          <p:cNvSpPr>
            <a:spLocks noGrp="1"/>
          </p:cNvSpPr>
          <p:nvPr>
            <p:ph type="pic" idx="2"/>
          </p:nvPr>
        </p:nvSpPr>
        <p:spPr/>
      </p:sp>
      <p:sp>
        <p:nvSpPr>
          <p:cNvPr id="4" name="Title 3">
            <a:extLst>
              <a:ext uri="{FF2B5EF4-FFF2-40B4-BE49-F238E27FC236}">
                <a16:creationId xmlns:a16="http://schemas.microsoft.com/office/drawing/2014/main" id="{81536812-298B-F632-E30C-DF8D620C02D1}"/>
              </a:ext>
            </a:extLst>
          </p:cNvPr>
          <p:cNvSpPr>
            <a:spLocks noGrp="1"/>
          </p:cNvSpPr>
          <p:nvPr>
            <p:ph type="ctrTitle"/>
          </p:nvPr>
        </p:nvSpPr>
        <p:spPr>
          <a:xfrm>
            <a:off x="457200" y="365760"/>
            <a:ext cx="8965580" cy="984885"/>
          </a:xfrm>
        </p:spPr>
        <p:txBody>
          <a:bodyPr/>
          <a:lstStyle/>
          <a:p>
            <a:r>
              <a:rPr lang="en-US" sz="3200" b="1" i="0" u="none" strike="noStrike" cap="none" dirty="0">
                <a:solidFill>
                  <a:schemeClr val="dk1"/>
                </a:solidFill>
                <a:latin typeface="Arial"/>
                <a:ea typeface="Arial"/>
                <a:cs typeface="Arial"/>
                <a:sym typeface="Arial"/>
              </a:rPr>
              <a:t>Brazil National Immunization Program (PNI)</a:t>
            </a:r>
            <a:endParaRPr lang="en-BR" sz="3200" dirty="0"/>
          </a:p>
        </p:txBody>
      </p:sp>
      <p:pic>
        <p:nvPicPr>
          <p:cNvPr id="6" name="Picture 5">
            <a:extLst>
              <a:ext uri="{FF2B5EF4-FFF2-40B4-BE49-F238E27FC236}">
                <a16:creationId xmlns:a16="http://schemas.microsoft.com/office/drawing/2014/main" id="{26957830-EDE8-A982-CAAB-C69627F6C549}"/>
              </a:ext>
            </a:extLst>
          </p:cNvPr>
          <p:cNvPicPr>
            <a:picLocks noChangeAspect="1"/>
          </p:cNvPicPr>
          <p:nvPr/>
        </p:nvPicPr>
        <p:blipFill>
          <a:blip r:embed="rId2"/>
          <a:stretch>
            <a:fillRect/>
          </a:stretch>
        </p:blipFill>
        <p:spPr>
          <a:xfrm>
            <a:off x="10716610" y="2221205"/>
            <a:ext cx="1475390" cy="2415590"/>
          </a:xfrm>
          <a:prstGeom prst="rect">
            <a:avLst/>
          </a:prstGeom>
        </p:spPr>
      </p:pic>
      <p:sp>
        <p:nvSpPr>
          <p:cNvPr id="5" name="TextBox 4">
            <a:extLst>
              <a:ext uri="{FF2B5EF4-FFF2-40B4-BE49-F238E27FC236}">
                <a16:creationId xmlns:a16="http://schemas.microsoft.com/office/drawing/2014/main" id="{82BB2CE9-C7A4-A80E-AC56-B2388BD16FEE}"/>
              </a:ext>
            </a:extLst>
          </p:cNvPr>
          <p:cNvSpPr txBox="1"/>
          <p:nvPr/>
        </p:nvSpPr>
        <p:spPr>
          <a:xfrm>
            <a:off x="10904314" y="4636795"/>
            <a:ext cx="1099981" cy="307777"/>
          </a:xfrm>
          <a:prstGeom prst="rect">
            <a:avLst/>
          </a:prstGeom>
          <a:noFill/>
        </p:spPr>
        <p:txBody>
          <a:bodyPr wrap="none" rtlCol="0">
            <a:spAutoFit/>
          </a:bodyPr>
          <a:lstStyle/>
          <a:p>
            <a:r>
              <a:rPr lang="en-BR" dirty="0"/>
              <a:t>Joe Droplet</a:t>
            </a:r>
          </a:p>
        </p:txBody>
      </p:sp>
    </p:spTree>
    <p:extLst>
      <p:ext uri="{BB962C8B-B14F-4D97-AF65-F5344CB8AC3E}">
        <p14:creationId xmlns:p14="http://schemas.microsoft.com/office/powerpoint/2010/main" val="3522904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2" name="Picture 1">
            <a:extLst>
              <a:ext uri="{FF2B5EF4-FFF2-40B4-BE49-F238E27FC236}">
                <a16:creationId xmlns:a16="http://schemas.microsoft.com/office/drawing/2014/main" id="{AE5E0469-02A6-F0DB-1E72-8F5B42797086}"/>
              </a:ext>
            </a:extLst>
          </p:cNvPr>
          <p:cNvPicPr>
            <a:picLocks noChangeAspect="1"/>
          </p:cNvPicPr>
          <p:nvPr/>
        </p:nvPicPr>
        <p:blipFill>
          <a:blip r:embed="rId3"/>
          <a:stretch>
            <a:fillRect/>
          </a:stretch>
        </p:blipFill>
        <p:spPr>
          <a:xfrm>
            <a:off x="0" y="0"/>
            <a:ext cx="5513293" cy="3340769"/>
          </a:xfrm>
          <a:prstGeom prst="rect">
            <a:avLst/>
          </a:prstGeom>
        </p:spPr>
      </p:pic>
      <p:pic>
        <p:nvPicPr>
          <p:cNvPr id="3" name="Picture 2">
            <a:extLst>
              <a:ext uri="{FF2B5EF4-FFF2-40B4-BE49-F238E27FC236}">
                <a16:creationId xmlns:a16="http://schemas.microsoft.com/office/drawing/2014/main" id="{04504913-2DB3-3CE7-0197-B24857CBE901}"/>
              </a:ext>
            </a:extLst>
          </p:cNvPr>
          <p:cNvPicPr>
            <a:picLocks noChangeAspect="1"/>
          </p:cNvPicPr>
          <p:nvPr/>
        </p:nvPicPr>
        <p:blipFill>
          <a:blip r:embed="rId4"/>
          <a:stretch>
            <a:fillRect/>
          </a:stretch>
        </p:blipFill>
        <p:spPr>
          <a:xfrm>
            <a:off x="-1" y="3340769"/>
            <a:ext cx="5513293" cy="3389752"/>
          </a:xfrm>
          <a:prstGeom prst="rect">
            <a:avLst/>
          </a:prstGeom>
        </p:spPr>
      </p:pic>
      <p:pic>
        <p:nvPicPr>
          <p:cNvPr id="4" name="Picture 3">
            <a:extLst>
              <a:ext uri="{FF2B5EF4-FFF2-40B4-BE49-F238E27FC236}">
                <a16:creationId xmlns:a16="http://schemas.microsoft.com/office/drawing/2014/main" id="{4B4B0855-9CF2-BCDD-32FC-485738BDB672}"/>
              </a:ext>
            </a:extLst>
          </p:cNvPr>
          <p:cNvPicPr>
            <a:picLocks noChangeAspect="1"/>
          </p:cNvPicPr>
          <p:nvPr/>
        </p:nvPicPr>
        <p:blipFill>
          <a:blip r:embed="rId5"/>
          <a:stretch>
            <a:fillRect/>
          </a:stretch>
        </p:blipFill>
        <p:spPr>
          <a:xfrm>
            <a:off x="5721504" y="0"/>
            <a:ext cx="3475725" cy="4673239"/>
          </a:xfrm>
          <a:prstGeom prst="rect">
            <a:avLst/>
          </a:prstGeom>
        </p:spPr>
      </p:pic>
      <p:pic>
        <p:nvPicPr>
          <p:cNvPr id="5" name="Picture 4">
            <a:extLst>
              <a:ext uri="{FF2B5EF4-FFF2-40B4-BE49-F238E27FC236}">
                <a16:creationId xmlns:a16="http://schemas.microsoft.com/office/drawing/2014/main" id="{21C1B638-C3C6-DF40-44F2-7E67CEB018B2}"/>
              </a:ext>
            </a:extLst>
          </p:cNvPr>
          <p:cNvPicPr>
            <a:picLocks noChangeAspect="1"/>
          </p:cNvPicPr>
          <p:nvPr/>
        </p:nvPicPr>
        <p:blipFill>
          <a:blip r:embed="rId6"/>
          <a:stretch>
            <a:fillRect/>
          </a:stretch>
        </p:blipFill>
        <p:spPr>
          <a:xfrm>
            <a:off x="5687740" y="3632579"/>
            <a:ext cx="4750018" cy="3225421"/>
          </a:xfrm>
          <a:prstGeom prst="rect">
            <a:avLst/>
          </a:prstGeom>
        </p:spPr>
      </p:pic>
      <p:sp>
        <p:nvSpPr>
          <p:cNvPr id="6" name="TextBox 5">
            <a:extLst>
              <a:ext uri="{FF2B5EF4-FFF2-40B4-BE49-F238E27FC236}">
                <a16:creationId xmlns:a16="http://schemas.microsoft.com/office/drawing/2014/main" id="{04B14DFA-C529-A665-D644-3CF532E6C83E}"/>
              </a:ext>
            </a:extLst>
          </p:cNvPr>
          <p:cNvSpPr txBox="1"/>
          <p:nvPr/>
        </p:nvSpPr>
        <p:spPr>
          <a:xfrm>
            <a:off x="338355" y="3109936"/>
            <a:ext cx="4836580" cy="461665"/>
          </a:xfrm>
          <a:prstGeom prst="rect">
            <a:avLst/>
          </a:prstGeom>
          <a:solidFill>
            <a:schemeClr val="bg2">
              <a:lumMod val="40000"/>
              <a:lumOff val="60000"/>
            </a:schemeClr>
          </a:solidFill>
        </p:spPr>
        <p:txBody>
          <a:bodyPr wrap="none" rtlCol="0">
            <a:spAutoFit/>
          </a:bodyPr>
          <a:lstStyle/>
          <a:p>
            <a:r>
              <a:rPr lang="en-BR" sz="2400" dirty="0"/>
              <a:t>Butantan Institute, São Paulo, SP </a:t>
            </a:r>
          </a:p>
        </p:txBody>
      </p:sp>
      <p:sp>
        <p:nvSpPr>
          <p:cNvPr id="8" name="TextBox 7">
            <a:extLst>
              <a:ext uri="{FF2B5EF4-FFF2-40B4-BE49-F238E27FC236}">
                <a16:creationId xmlns:a16="http://schemas.microsoft.com/office/drawing/2014/main" id="{807607BC-60FD-199E-4976-F3E698497FBB}"/>
              </a:ext>
            </a:extLst>
          </p:cNvPr>
          <p:cNvSpPr txBox="1"/>
          <p:nvPr/>
        </p:nvSpPr>
        <p:spPr>
          <a:xfrm>
            <a:off x="5687741" y="3275112"/>
            <a:ext cx="4750017" cy="584775"/>
          </a:xfrm>
          <a:prstGeom prst="rect">
            <a:avLst/>
          </a:prstGeom>
          <a:solidFill>
            <a:srgbClr val="F8AE7A"/>
          </a:solidFill>
        </p:spPr>
        <p:txBody>
          <a:bodyPr wrap="square" rtlCol="0">
            <a:spAutoFit/>
          </a:bodyPr>
          <a:lstStyle/>
          <a:p>
            <a:r>
              <a:rPr lang="en-BR" sz="1600" dirty="0"/>
              <a:t>Bio-Manguinhos Institute/Oswaldo Cruz Foundation, Rio de Janeiro, RJ</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4619C8E-3837-F04C-05C7-7991A851E11A}"/>
              </a:ext>
            </a:extLst>
          </p:cNvPr>
          <p:cNvSpPr>
            <a:spLocks noGrp="1"/>
          </p:cNvSpPr>
          <p:nvPr>
            <p:ph type="pic" idx="2"/>
          </p:nvPr>
        </p:nvSpPr>
        <p:spPr/>
      </p:sp>
      <p:sp>
        <p:nvSpPr>
          <p:cNvPr id="4" name="Title 3">
            <a:extLst>
              <a:ext uri="{FF2B5EF4-FFF2-40B4-BE49-F238E27FC236}">
                <a16:creationId xmlns:a16="http://schemas.microsoft.com/office/drawing/2014/main" id="{338D1A8A-48E3-478C-9B36-329DEFD13B4D}"/>
              </a:ext>
            </a:extLst>
          </p:cNvPr>
          <p:cNvSpPr>
            <a:spLocks noGrp="1"/>
          </p:cNvSpPr>
          <p:nvPr>
            <p:ph type="ctrTitle"/>
          </p:nvPr>
        </p:nvSpPr>
        <p:spPr/>
        <p:txBody>
          <a:bodyPr/>
          <a:lstStyle/>
          <a:p>
            <a:endParaRPr lang="en-BR"/>
          </a:p>
        </p:txBody>
      </p:sp>
      <p:pic>
        <p:nvPicPr>
          <p:cNvPr id="6" name="Picture 5">
            <a:extLst>
              <a:ext uri="{FF2B5EF4-FFF2-40B4-BE49-F238E27FC236}">
                <a16:creationId xmlns:a16="http://schemas.microsoft.com/office/drawing/2014/main" id="{776C7B03-28AB-0533-488B-BA91998BF862}"/>
              </a:ext>
            </a:extLst>
          </p:cNvPr>
          <p:cNvPicPr>
            <a:picLocks noChangeAspect="1"/>
          </p:cNvPicPr>
          <p:nvPr/>
        </p:nvPicPr>
        <p:blipFill>
          <a:blip r:embed="rId2"/>
          <a:stretch>
            <a:fillRect/>
          </a:stretch>
        </p:blipFill>
        <p:spPr>
          <a:xfrm>
            <a:off x="457200" y="365760"/>
            <a:ext cx="3569567" cy="4974609"/>
          </a:xfrm>
          <a:prstGeom prst="rect">
            <a:avLst/>
          </a:prstGeom>
        </p:spPr>
      </p:pic>
      <p:sp>
        <p:nvSpPr>
          <p:cNvPr id="8" name="TextBox 7">
            <a:extLst>
              <a:ext uri="{FF2B5EF4-FFF2-40B4-BE49-F238E27FC236}">
                <a16:creationId xmlns:a16="http://schemas.microsoft.com/office/drawing/2014/main" id="{1A826830-6BCC-C7F6-9C77-EB3947403DA2}"/>
              </a:ext>
            </a:extLst>
          </p:cNvPr>
          <p:cNvSpPr txBox="1"/>
          <p:nvPr/>
        </p:nvSpPr>
        <p:spPr>
          <a:xfrm>
            <a:off x="203579" y="5483182"/>
            <a:ext cx="6383741" cy="307777"/>
          </a:xfrm>
          <a:prstGeom prst="rect">
            <a:avLst/>
          </a:prstGeom>
          <a:noFill/>
        </p:spPr>
        <p:txBody>
          <a:bodyPr wrap="square">
            <a:spAutoFit/>
          </a:bodyPr>
          <a:lstStyle/>
          <a:p>
            <a:r>
              <a:rPr lang="en-BR" dirty="0">
                <a:hlinkClick r:id="rId3"/>
              </a:rPr>
              <a:t>https://www.who.int/publications/i/item/9789241515641</a:t>
            </a:r>
            <a:endParaRPr lang="en-BR" dirty="0"/>
          </a:p>
        </p:txBody>
      </p:sp>
      <p:pic>
        <p:nvPicPr>
          <p:cNvPr id="9" name="Picture 8">
            <a:extLst>
              <a:ext uri="{FF2B5EF4-FFF2-40B4-BE49-F238E27FC236}">
                <a16:creationId xmlns:a16="http://schemas.microsoft.com/office/drawing/2014/main" id="{CD4797AD-6E0D-A335-8170-62E58DD79C54}"/>
              </a:ext>
            </a:extLst>
          </p:cNvPr>
          <p:cNvPicPr>
            <a:picLocks noChangeAspect="1"/>
          </p:cNvPicPr>
          <p:nvPr/>
        </p:nvPicPr>
        <p:blipFill>
          <a:blip r:embed="rId4"/>
          <a:stretch>
            <a:fillRect/>
          </a:stretch>
        </p:blipFill>
        <p:spPr>
          <a:xfrm>
            <a:off x="4447369" y="179710"/>
            <a:ext cx="4686361" cy="2058105"/>
          </a:xfrm>
          <a:prstGeom prst="rect">
            <a:avLst/>
          </a:prstGeom>
        </p:spPr>
      </p:pic>
      <p:pic>
        <p:nvPicPr>
          <p:cNvPr id="11" name="Picture 10">
            <a:extLst>
              <a:ext uri="{FF2B5EF4-FFF2-40B4-BE49-F238E27FC236}">
                <a16:creationId xmlns:a16="http://schemas.microsoft.com/office/drawing/2014/main" id="{5C6493B3-756A-D5AC-9893-76DC07868498}"/>
              </a:ext>
            </a:extLst>
          </p:cNvPr>
          <p:cNvPicPr>
            <a:picLocks noChangeAspect="1"/>
          </p:cNvPicPr>
          <p:nvPr/>
        </p:nvPicPr>
        <p:blipFill>
          <a:blip r:embed="rId5"/>
          <a:stretch>
            <a:fillRect/>
          </a:stretch>
        </p:blipFill>
        <p:spPr>
          <a:xfrm>
            <a:off x="4419600" y="2237816"/>
            <a:ext cx="7772400" cy="1719557"/>
          </a:xfrm>
          <a:prstGeom prst="rect">
            <a:avLst/>
          </a:prstGeom>
        </p:spPr>
      </p:pic>
      <p:sp>
        <p:nvSpPr>
          <p:cNvPr id="12" name="TextBox 11">
            <a:extLst>
              <a:ext uri="{FF2B5EF4-FFF2-40B4-BE49-F238E27FC236}">
                <a16:creationId xmlns:a16="http://schemas.microsoft.com/office/drawing/2014/main" id="{02AABE7C-7CD6-3526-4921-5A57FDA3B53A}"/>
              </a:ext>
            </a:extLst>
          </p:cNvPr>
          <p:cNvSpPr txBox="1"/>
          <p:nvPr/>
        </p:nvSpPr>
        <p:spPr>
          <a:xfrm>
            <a:off x="4801476" y="4127843"/>
            <a:ext cx="6933324" cy="2062103"/>
          </a:xfrm>
          <a:prstGeom prst="rect">
            <a:avLst/>
          </a:prstGeom>
          <a:noFill/>
        </p:spPr>
        <p:txBody>
          <a:bodyPr wrap="square" rtlCol="0">
            <a:spAutoFit/>
          </a:bodyPr>
          <a:lstStyle/>
          <a:p>
            <a:r>
              <a:rPr lang="en-US" sz="1600" b="0" i="0" u="none" strike="noStrike" dirty="0">
                <a:solidFill>
                  <a:srgbClr val="212121"/>
                </a:solidFill>
                <a:effectLst/>
                <a:latin typeface="Cambria" panose="02040503050406030204" pitchFamily="18" charset="0"/>
              </a:rPr>
              <a:t>Snakebite is a global public health problem with high incidence in several countries. The WHO mentions that there </a:t>
            </a:r>
            <a:r>
              <a:rPr lang="en-US" sz="1600" b="0" i="0" u="none" strike="noStrike" dirty="0">
                <a:solidFill>
                  <a:srgbClr val="212121"/>
                </a:solidFill>
                <a:effectLst/>
                <a:highlight>
                  <a:srgbClr val="FFFF00"/>
                </a:highlight>
                <a:latin typeface="Cambria" panose="02040503050406030204" pitchFamily="18" charset="0"/>
              </a:rPr>
              <a:t>are 81 000–138 000 000 </a:t>
            </a:r>
            <a:r>
              <a:rPr lang="en-US" sz="1600" b="0" i="0" u="none" strike="noStrike" dirty="0">
                <a:solidFill>
                  <a:srgbClr val="212121"/>
                </a:solidFill>
                <a:effectLst/>
                <a:latin typeface="Cambria" panose="02040503050406030204" pitchFamily="18" charset="0"/>
              </a:rPr>
              <a:t>global deaths due to snakebite, annually.</a:t>
            </a:r>
            <a:r>
              <a:rPr lang="en-US" sz="1600" b="0" i="0" u="sng" strike="noStrike" baseline="30000" dirty="0">
                <a:solidFill>
                  <a:srgbClr val="4C2C92"/>
                </a:solidFill>
                <a:effectLst/>
                <a:latin typeface="Cambria" panose="02040503050406030204" pitchFamily="18" charset="0"/>
                <a:hlinkClick r:id="rId6"/>
              </a:rPr>
              <a:t>1</a:t>
            </a:r>
            <a:r>
              <a:rPr lang="en-US" sz="1600" b="0" i="0" u="none" strike="noStrike" dirty="0">
                <a:solidFill>
                  <a:srgbClr val="212121"/>
                </a:solidFill>
                <a:effectLst/>
                <a:latin typeface="Cambria" panose="02040503050406030204" pitchFamily="18" charset="0"/>
              </a:rPr>
              <a:t> Most deaths occur in South Asia and Africa.</a:t>
            </a:r>
            <a:r>
              <a:rPr lang="en-US" sz="1600" b="0" i="0" u="sng" strike="noStrike" baseline="30000" dirty="0">
                <a:solidFill>
                  <a:srgbClr val="4C2C92"/>
                </a:solidFill>
                <a:effectLst/>
                <a:latin typeface="Cambria" panose="02040503050406030204" pitchFamily="18" charset="0"/>
                <a:hlinkClick r:id="rId7"/>
              </a:rPr>
              <a:t>2–4</a:t>
            </a:r>
            <a:r>
              <a:rPr lang="en-US" sz="1600" b="0" i="0" u="none" strike="noStrike" dirty="0">
                <a:solidFill>
                  <a:srgbClr val="212121"/>
                </a:solidFill>
                <a:effectLst/>
                <a:latin typeface="Cambria" panose="02040503050406030204" pitchFamily="18" charset="0"/>
              </a:rPr>
              <a:t> In 2017, the WHO added snakebite to its list of neglected tropical diseases (NTD).</a:t>
            </a:r>
            <a:r>
              <a:rPr lang="en-US" sz="1600" b="0" i="0" u="sng" strike="noStrike" baseline="30000" dirty="0">
                <a:solidFill>
                  <a:srgbClr val="4C2C92"/>
                </a:solidFill>
                <a:effectLst/>
                <a:latin typeface="Cambria" panose="02040503050406030204" pitchFamily="18" charset="0"/>
                <a:hlinkClick r:id="rId8"/>
              </a:rPr>
              <a:t>5 6</a:t>
            </a:r>
            <a:r>
              <a:rPr lang="en-US" sz="1600" b="0" i="0" u="none" strike="noStrike" dirty="0">
                <a:solidFill>
                  <a:srgbClr val="212121"/>
                </a:solidFill>
                <a:effectLst/>
                <a:latin typeface="Cambria" panose="02040503050406030204" pitchFamily="18" charset="0"/>
              </a:rPr>
              <a:t>This was followed by the 2018, 71st World Health Assembly (WHA) resolution (WHA 71.5) on snakebite, and the subsequent launch, in 2019, of the associated WHO strategy to halve its burden by 2030.</a:t>
            </a:r>
            <a:r>
              <a:rPr lang="en-US" sz="1600" b="0" i="0" u="sng" strike="noStrike" baseline="30000" dirty="0">
                <a:solidFill>
                  <a:srgbClr val="4C2C92"/>
                </a:solidFill>
                <a:effectLst/>
                <a:latin typeface="Cambria" panose="02040503050406030204" pitchFamily="18" charset="0"/>
                <a:hlinkClick r:id="rId7"/>
              </a:rPr>
              <a:t>2 7–</a:t>
            </a:r>
            <a:endParaRPr lang="en-BR" sz="1600" dirty="0"/>
          </a:p>
        </p:txBody>
      </p:sp>
    </p:spTree>
    <p:extLst>
      <p:ext uri="{BB962C8B-B14F-4D97-AF65-F5344CB8AC3E}">
        <p14:creationId xmlns:p14="http://schemas.microsoft.com/office/powerpoint/2010/main" val="386842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6"/>
          <p:cNvSpPr txBox="1">
            <a:spLocks noGrp="1"/>
          </p:cNvSpPr>
          <p:nvPr>
            <p:ph type="ctrTitle"/>
          </p:nvPr>
        </p:nvSpPr>
        <p:spPr>
          <a:xfrm>
            <a:off x="457199" y="365760"/>
            <a:ext cx="9044609" cy="553998"/>
          </a:xfrm>
          <a:prstGeom prst="rect">
            <a:avLst/>
          </a:prstGeom>
          <a:noFill/>
          <a:ln>
            <a:noFill/>
          </a:ln>
        </p:spPr>
        <p:txBody>
          <a:bodyPr spcFirstLastPara="1" wrap="square" lIns="90000" tIns="0" rIns="91425" bIns="0" anchor="t" anchorCtr="0">
            <a:normAutofit fontScale="90000"/>
          </a:bodyPr>
          <a:lstStyle/>
          <a:p>
            <a:pPr marL="0" lvl="0" indent="0" algn="l" rtl="0">
              <a:lnSpc>
                <a:spcPct val="100000"/>
              </a:lnSpc>
              <a:spcBef>
                <a:spcPts val="0"/>
              </a:spcBef>
              <a:spcAft>
                <a:spcPts val="0"/>
              </a:spcAft>
              <a:buClr>
                <a:schemeClr val="lt1"/>
              </a:buClr>
              <a:buSzPts val="3600"/>
              <a:buFont typeface="Trebuchet MS"/>
              <a:buNone/>
            </a:pPr>
            <a:r>
              <a:rPr lang="en-US" b="1" dirty="0"/>
              <a:t>The International Patient Summary is “THE” world summary for continuity of care</a:t>
            </a:r>
            <a:endParaRPr b="1" u="sng" dirty="0">
              <a:solidFill>
                <a:schemeClr val="hlink"/>
              </a:solidFill>
              <a:hlinkClick r:id="rId3"/>
            </a:endParaRPr>
          </a:p>
        </p:txBody>
      </p:sp>
      <p:sp>
        <p:nvSpPr>
          <p:cNvPr id="333" name="Google Shape;333;p6"/>
          <p:cNvSpPr txBox="1">
            <a:spLocks noGrp="1"/>
          </p:cNvSpPr>
          <p:nvPr>
            <p:ph type="subTitle" idx="1"/>
          </p:nvPr>
        </p:nvSpPr>
        <p:spPr>
          <a:xfrm>
            <a:off x="457200" y="1808312"/>
            <a:ext cx="5459506" cy="4508886"/>
          </a:xfrm>
          <a:prstGeom prst="rect">
            <a:avLst/>
          </a:prstGeom>
          <a:noFill/>
          <a:ln>
            <a:noFill/>
          </a:ln>
        </p:spPr>
        <p:txBody>
          <a:bodyPr spcFirstLastPara="1" wrap="square" lIns="91425" tIns="45700" rIns="91425" bIns="45700" anchor="t" anchorCtr="0">
            <a:spAutoFit/>
          </a:bodyPr>
          <a:lstStyle/>
          <a:p>
            <a:pPr algn="l">
              <a:lnSpc>
                <a:spcPct val="100000"/>
              </a:lnSpc>
            </a:pPr>
            <a:r>
              <a:rPr lang="en-US" dirty="0"/>
              <a:t>The Global Digital Health Partnership was established in 2018;</a:t>
            </a:r>
            <a:endParaRPr lang="en-US" b="0" i="0" u="none" strike="noStrike" dirty="0">
              <a:effectLst/>
            </a:endParaRPr>
          </a:p>
          <a:p>
            <a:pPr algn="l">
              <a:lnSpc>
                <a:spcPct val="100000"/>
              </a:lnSpc>
            </a:pPr>
            <a:r>
              <a:rPr lang="en-US" b="0" i="0" u="none" strike="noStrike" dirty="0">
                <a:effectLst/>
              </a:rPr>
              <a:t>Members: 6 continents // 33 countries and territories;</a:t>
            </a:r>
          </a:p>
          <a:p>
            <a:pPr>
              <a:lnSpc>
                <a:spcPct val="100000"/>
              </a:lnSpc>
            </a:pPr>
            <a:r>
              <a:rPr lang="en-US" b="0" i="0" u="none" strike="noStrike" dirty="0">
                <a:effectLst/>
              </a:rPr>
              <a:t>Representing over 2.8 billion people 3 international organizations (WHO, OECD and I-DAIR</a:t>
            </a:r>
          </a:p>
          <a:p>
            <a:pPr>
              <a:lnSpc>
                <a:spcPct val="100000"/>
              </a:lnSpc>
            </a:pPr>
            <a:r>
              <a:rPr lang="en-US" dirty="0"/>
              <a:t>The GDHP Interoperability Work Stream is advancing health data interoperability through the IPS Work Group. </a:t>
            </a:r>
          </a:p>
          <a:p>
            <a:pPr>
              <a:lnSpc>
                <a:spcPct val="100000"/>
              </a:lnSpc>
            </a:pPr>
            <a:r>
              <a:rPr lang="en-US" dirty="0"/>
              <a:t>GDHP nations are working together to strengthen the IPS, pilot the standard, and implement the IPS within their nations.</a:t>
            </a:r>
          </a:p>
          <a:p>
            <a:endParaRPr lang="en-US" sz="1400" b="0" i="0" u="none" strike="noStrike" dirty="0">
              <a:effectLst/>
              <a:latin typeface="Arial" panose="020B0604020202020204" pitchFamily="34" charset="0"/>
            </a:endParaRPr>
          </a:p>
        </p:txBody>
      </p:sp>
      <p:pic>
        <p:nvPicPr>
          <p:cNvPr id="2" name="Picture 1">
            <a:extLst>
              <a:ext uri="{FF2B5EF4-FFF2-40B4-BE49-F238E27FC236}">
                <a16:creationId xmlns:a16="http://schemas.microsoft.com/office/drawing/2014/main" id="{61A14A03-B8AB-ACC1-1B67-41F248F93397}"/>
              </a:ext>
            </a:extLst>
          </p:cNvPr>
          <p:cNvPicPr>
            <a:picLocks noChangeAspect="1"/>
          </p:cNvPicPr>
          <p:nvPr/>
        </p:nvPicPr>
        <p:blipFill>
          <a:blip r:embed="rId4"/>
          <a:stretch>
            <a:fillRect/>
          </a:stretch>
        </p:blipFill>
        <p:spPr>
          <a:xfrm>
            <a:off x="6096000" y="1570639"/>
            <a:ext cx="4946622" cy="444008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9764B58-973A-158B-5EB2-B3B32AF6A822}"/>
              </a:ext>
            </a:extLst>
          </p:cNvPr>
          <p:cNvSpPr>
            <a:spLocks noGrp="1"/>
          </p:cNvSpPr>
          <p:nvPr>
            <p:ph type="pic" idx="2"/>
          </p:nvPr>
        </p:nvSpPr>
        <p:spPr/>
      </p:sp>
      <p:sp>
        <p:nvSpPr>
          <p:cNvPr id="4" name="Title 3">
            <a:extLst>
              <a:ext uri="{FF2B5EF4-FFF2-40B4-BE49-F238E27FC236}">
                <a16:creationId xmlns:a16="http://schemas.microsoft.com/office/drawing/2014/main" id="{A97FBF9E-D2C7-208D-9B8C-D662E515ED43}"/>
              </a:ext>
            </a:extLst>
          </p:cNvPr>
          <p:cNvSpPr>
            <a:spLocks noGrp="1"/>
          </p:cNvSpPr>
          <p:nvPr>
            <p:ph type="ctrTitle"/>
          </p:nvPr>
        </p:nvSpPr>
        <p:spPr/>
        <p:txBody>
          <a:bodyPr/>
          <a:lstStyle/>
          <a:p>
            <a:r>
              <a:rPr lang="en-BR" dirty="0"/>
              <a:t>Brazilian IPS  </a:t>
            </a:r>
          </a:p>
        </p:txBody>
      </p:sp>
      <p:sp>
        <p:nvSpPr>
          <p:cNvPr id="7" name="TextBox 6">
            <a:extLst>
              <a:ext uri="{FF2B5EF4-FFF2-40B4-BE49-F238E27FC236}">
                <a16:creationId xmlns:a16="http://schemas.microsoft.com/office/drawing/2014/main" id="{CD1FA330-895C-73E7-5AD5-68BE43478770}"/>
              </a:ext>
            </a:extLst>
          </p:cNvPr>
          <p:cNvSpPr txBox="1"/>
          <p:nvPr/>
        </p:nvSpPr>
        <p:spPr>
          <a:xfrm>
            <a:off x="1064266" y="5600299"/>
            <a:ext cx="4889480" cy="523220"/>
          </a:xfrm>
          <a:prstGeom prst="rect">
            <a:avLst/>
          </a:prstGeom>
          <a:noFill/>
        </p:spPr>
        <p:txBody>
          <a:bodyPr wrap="none" rtlCol="0">
            <a:spAutoFit/>
          </a:bodyPr>
          <a:lstStyle/>
          <a:p>
            <a:r>
              <a:rPr lang="en-BR" dirty="0"/>
              <a:t>November 12-14, São Paulo  and……. </a:t>
            </a:r>
            <a:r>
              <a:rPr lang="en-BR" b="1" dirty="0"/>
              <a:t>we’re ready to go!!</a:t>
            </a:r>
          </a:p>
          <a:p>
            <a:endParaRPr lang="en-BR" dirty="0"/>
          </a:p>
        </p:txBody>
      </p:sp>
      <p:pic>
        <p:nvPicPr>
          <p:cNvPr id="8" name="Picture 7">
            <a:extLst>
              <a:ext uri="{FF2B5EF4-FFF2-40B4-BE49-F238E27FC236}">
                <a16:creationId xmlns:a16="http://schemas.microsoft.com/office/drawing/2014/main" id="{92118C32-F53B-FEA0-038D-56C4A4475F47}"/>
              </a:ext>
            </a:extLst>
          </p:cNvPr>
          <p:cNvPicPr>
            <a:picLocks noChangeAspect="1"/>
          </p:cNvPicPr>
          <p:nvPr/>
        </p:nvPicPr>
        <p:blipFill>
          <a:blip r:embed="rId2"/>
          <a:stretch>
            <a:fillRect/>
          </a:stretch>
        </p:blipFill>
        <p:spPr>
          <a:xfrm>
            <a:off x="214884" y="1103812"/>
            <a:ext cx="6920288" cy="4140542"/>
          </a:xfrm>
          <a:prstGeom prst="rect">
            <a:avLst/>
          </a:prstGeom>
        </p:spPr>
      </p:pic>
      <p:pic>
        <p:nvPicPr>
          <p:cNvPr id="2" name="Picture 1">
            <a:extLst>
              <a:ext uri="{FF2B5EF4-FFF2-40B4-BE49-F238E27FC236}">
                <a16:creationId xmlns:a16="http://schemas.microsoft.com/office/drawing/2014/main" id="{D3BA676E-4776-5501-0432-ADD489A6ACC4}"/>
              </a:ext>
            </a:extLst>
          </p:cNvPr>
          <p:cNvPicPr>
            <a:picLocks noChangeAspect="1"/>
          </p:cNvPicPr>
          <p:nvPr/>
        </p:nvPicPr>
        <p:blipFill rotWithShape="1">
          <a:blip r:embed="rId3"/>
          <a:srcRect r="1" b="5973"/>
          <a:stretch/>
        </p:blipFill>
        <p:spPr>
          <a:xfrm>
            <a:off x="7349963" y="365760"/>
            <a:ext cx="1872006" cy="3214986"/>
          </a:xfrm>
          <a:prstGeom prst="rect">
            <a:avLst/>
          </a:prstGeom>
        </p:spPr>
      </p:pic>
      <p:pic>
        <p:nvPicPr>
          <p:cNvPr id="5" name="Picture 4">
            <a:extLst>
              <a:ext uri="{FF2B5EF4-FFF2-40B4-BE49-F238E27FC236}">
                <a16:creationId xmlns:a16="http://schemas.microsoft.com/office/drawing/2014/main" id="{65CBFD26-C0D6-36A6-A487-358859A7808E}"/>
              </a:ext>
            </a:extLst>
          </p:cNvPr>
          <p:cNvPicPr>
            <a:picLocks noChangeAspect="1"/>
          </p:cNvPicPr>
          <p:nvPr/>
        </p:nvPicPr>
        <p:blipFill rotWithShape="1">
          <a:blip r:embed="rId4"/>
          <a:srcRect t="277" r="1" b="17076"/>
          <a:stretch/>
        </p:blipFill>
        <p:spPr>
          <a:xfrm>
            <a:off x="7349963" y="3496237"/>
            <a:ext cx="1872006" cy="3190046"/>
          </a:xfrm>
          <a:prstGeom prst="rect">
            <a:avLst/>
          </a:prstGeom>
        </p:spPr>
      </p:pic>
      <p:pic>
        <p:nvPicPr>
          <p:cNvPr id="6" name="Picture 5">
            <a:extLst>
              <a:ext uri="{FF2B5EF4-FFF2-40B4-BE49-F238E27FC236}">
                <a16:creationId xmlns:a16="http://schemas.microsoft.com/office/drawing/2014/main" id="{AFD3178E-028A-6336-3234-18A46C9AE646}"/>
              </a:ext>
            </a:extLst>
          </p:cNvPr>
          <p:cNvPicPr>
            <a:picLocks noChangeAspect="1"/>
          </p:cNvPicPr>
          <p:nvPr/>
        </p:nvPicPr>
        <p:blipFill rotWithShape="1">
          <a:blip r:embed="rId5"/>
          <a:srcRect t="8413" b="5846"/>
          <a:stretch/>
        </p:blipFill>
        <p:spPr>
          <a:xfrm>
            <a:off x="9286877" y="1161626"/>
            <a:ext cx="2722884" cy="4669222"/>
          </a:xfrm>
          <a:prstGeom prst="rect">
            <a:avLst/>
          </a:prstGeom>
        </p:spPr>
      </p:pic>
    </p:spTree>
    <p:extLst>
      <p:ext uri="{BB962C8B-B14F-4D97-AF65-F5344CB8AC3E}">
        <p14:creationId xmlns:p14="http://schemas.microsoft.com/office/powerpoint/2010/main" val="2982454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C4CD9ED-20C7-1A28-3D6B-7044A14F325F}"/>
              </a:ext>
            </a:extLst>
          </p:cNvPr>
          <p:cNvSpPr>
            <a:spLocks noGrp="1"/>
          </p:cNvSpPr>
          <p:nvPr>
            <p:ph type="subTitle" idx="1"/>
          </p:nvPr>
        </p:nvSpPr>
        <p:spPr/>
        <p:txBody>
          <a:bodyPr>
            <a:noAutofit/>
          </a:bodyPr>
          <a:lstStyle/>
          <a:p>
            <a:pPr>
              <a:lnSpc>
                <a:spcPct val="100000"/>
              </a:lnSpc>
            </a:pPr>
            <a:r>
              <a:rPr lang="en-US" sz="2000" dirty="0"/>
              <a:t>By having a patient summary in the IPS format Brazilian citizens will be able to share their relevant health data no matter where they will be in the country or abroad. </a:t>
            </a:r>
          </a:p>
          <a:p>
            <a:pPr>
              <a:lnSpc>
                <a:spcPct val="100000"/>
              </a:lnSpc>
            </a:pPr>
            <a:r>
              <a:rPr lang="en-US" sz="2000" dirty="0"/>
              <a:t>Visitors to Brazil will also be able to share their clinical information if needed</a:t>
            </a:r>
          </a:p>
          <a:p>
            <a:pPr>
              <a:lnSpc>
                <a:spcPct val="100000"/>
              </a:lnSpc>
            </a:pPr>
            <a:r>
              <a:rPr lang="en-US" sz="2000" dirty="0"/>
              <a:t>SNOMED-CT by providing the IPS </a:t>
            </a:r>
            <a:r>
              <a:rPr lang="en-US" sz="2000" dirty="0" err="1"/>
              <a:t>refset</a:t>
            </a:r>
            <a:r>
              <a:rPr lang="en-US" sz="2000" dirty="0"/>
              <a:t> is allowing for the sharing of relevant clinical information necessary for the international continuity of care.  </a:t>
            </a:r>
          </a:p>
          <a:p>
            <a:pPr>
              <a:lnSpc>
                <a:spcPct val="100000"/>
              </a:lnSpc>
            </a:pPr>
            <a:r>
              <a:rPr lang="en-US" sz="2000" dirty="0"/>
              <a:t>It is, however, mandatory that the terms already identified by the international community of implementers of IPS that are not present today in the IPS </a:t>
            </a:r>
            <a:r>
              <a:rPr lang="en-US" sz="2000" dirty="0" err="1"/>
              <a:t>refset</a:t>
            </a:r>
            <a:r>
              <a:rPr lang="en-US" sz="2000" dirty="0"/>
              <a:t>, but only in SNOMED CT core are made available on the IPS subset. </a:t>
            </a:r>
          </a:p>
          <a:p>
            <a:pPr>
              <a:lnSpc>
                <a:spcPct val="100000"/>
              </a:lnSpc>
            </a:pPr>
            <a:r>
              <a:rPr lang="en-US" sz="2000" dirty="0"/>
              <a:t>In addition to that, terms that are used in specific contexts in countries and cannot be found in SNOMED today should also be included. </a:t>
            </a:r>
          </a:p>
          <a:p>
            <a:pPr>
              <a:lnSpc>
                <a:spcPct val="100000"/>
              </a:lnSpc>
            </a:pPr>
            <a:r>
              <a:rPr lang="en-US" sz="2000" dirty="0"/>
              <a:t>If SNOMED intends to be the international language for clinical interoperability it is necessary to accommodate </a:t>
            </a:r>
            <a:r>
              <a:rPr lang="en-US" sz="2000"/>
              <a:t>these needs.</a:t>
            </a:r>
            <a:endParaRPr lang="en-BR" sz="2000" dirty="0"/>
          </a:p>
        </p:txBody>
      </p:sp>
      <p:sp>
        <p:nvSpPr>
          <p:cNvPr id="3" name="Picture Placeholder 2">
            <a:extLst>
              <a:ext uri="{FF2B5EF4-FFF2-40B4-BE49-F238E27FC236}">
                <a16:creationId xmlns:a16="http://schemas.microsoft.com/office/drawing/2014/main" id="{21142164-CD12-178D-8D13-1B3D10C78A16}"/>
              </a:ext>
            </a:extLst>
          </p:cNvPr>
          <p:cNvSpPr>
            <a:spLocks noGrp="1"/>
          </p:cNvSpPr>
          <p:nvPr>
            <p:ph type="pic" idx="2"/>
          </p:nvPr>
        </p:nvSpPr>
        <p:spPr/>
      </p:sp>
      <p:sp>
        <p:nvSpPr>
          <p:cNvPr id="4" name="Title 3">
            <a:extLst>
              <a:ext uri="{FF2B5EF4-FFF2-40B4-BE49-F238E27FC236}">
                <a16:creationId xmlns:a16="http://schemas.microsoft.com/office/drawing/2014/main" id="{EF3BE8A1-5564-32EC-E671-22020A987096}"/>
              </a:ext>
            </a:extLst>
          </p:cNvPr>
          <p:cNvSpPr>
            <a:spLocks noGrp="1"/>
          </p:cNvSpPr>
          <p:nvPr>
            <p:ph type="ctrTitle"/>
          </p:nvPr>
        </p:nvSpPr>
        <p:spPr/>
        <p:txBody>
          <a:bodyPr/>
          <a:lstStyle/>
          <a:p>
            <a:r>
              <a:rPr lang="en-BR" dirty="0"/>
              <a:t>Discussion</a:t>
            </a:r>
          </a:p>
        </p:txBody>
      </p:sp>
    </p:spTree>
    <p:extLst>
      <p:ext uri="{BB962C8B-B14F-4D97-AF65-F5344CB8AC3E}">
        <p14:creationId xmlns:p14="http://schemas.microsoft.com/office/powerpoint/2010/main" val="768026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7"/>
        <p:cNvGrpSpPr/>
        <p:nvPr/>
      </p:nvGrpSpPr>
      <p:grpSpPr>
        <a:xfrm>
          <a:off x="0" y="0"/>
          <a:ext cx="0" cy="0"/>
          <a:chOff x="0" y="0"/>
          <a:chExt cx="0" cy="0"/>
        </a:xfrm>
      </p:grpSpPr>
      <p:pic>
        <p:nvPicPr>
          <p:cNvPr id="398" name="Google Shape;398;g2498d24fe36_1_144" descr="A picture containing outdoor, sky, skyline, metropolitan area&#10;&#10;Description automatically generated"/>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040711" y="1216407"/>
            <a:ext cx="4031545" cy="4425186"/>
          </a:xfrm>
          <a:custGeom>
            <a:avLst/>
            <a:gdLst/>
            <a:ahLst/>
            <a:cxnLst/>
            <a:rect l="l" t="t" r="r" b="b"/>
            <a:pathLst>
              <a:path w="4031545" h="4425186" extrusionOk="0">
                <a:moveTo>
                  <a:pt x="3078943" y="284627"/>
                </a:moveTo>
                <a:lnTo>
                  <a:pt x="4031545" y="284627"/>
                </a:lnTo>
                <a:lnTo>
                  <a:pt x="4031545" y="4425186"/>
                </a:lnTo>
                <a:lnTo>
                  <a:pt x="3078943" y="4425186"/>
                </a:lnTo>
                <a:close/>
                <a:moveTo>
                  <a:pt x="1025172" y="284627"/>
                </a:moveTo>
                <a:lnTo>
                  <a:pt x="1977774" y="284627"/>
                </a:lnTo>
                <a:lnTo>
                  <a:pt x="1977774" y="4425186"/>
                </a:lnTo>
                <a:lnTo>
                  <a:pt x="1025172" y="4425186"/>
                </a:lnTo>
                <a:close/>
                <a:moveTo>
                  <a:pt x="2053771" y="0"/>
                </a:moveTo>
                <a:lnTo>
                  <a:pt x="3006373" y="0"/>
                </a:lnTo>
                <a:lnTo>
                  <a:pt x="3006373" y="4140559"/>
                </a:lnTo>
                <a:lnTo>
                  <a:pt x="2053771" y="4140559"/>
                </a:lnTo>
                <a:close/>
                <a:moveTo>
                  <a:pt x="0" y="0"/>
                </a:moveTo>
                <a:lnTo>
                  <a:pt x="952602" y="0"/>
                </a:lnTo>
                <a:lnTo>
                  <a:pt x="952602" y="4140559"/>
                </a:lnTo>
                <a:lnTo>
                  <a:pt x="0" y="4140559"/>
                </a:lnTo>
                <a:close/>
              </a:path>
            </a:pathLst>
          </a:custGeom>
          <a:noFill/>
          <a:ln>
            <a:noFill/>
          </a:ln>
        </p:spPr>
      </p:pic>
      <p:sp>
        <p:nvSpPr>
          <p:cNvPr id="399" name="Google Shape;399;g2498d24fe36_1_144"/>
          <p:cNvSpPr txBox="1"/>
          <p:nvPr/>
        </p:nvSpPr>
        <p:spPr>
          <a:xfrm>
            <a:off x="6009162" y="969264"/>
            <a:ext cx="5116500" cy="1426800"/>
          </a:xfrm>
          <a:prstGeom prst="rect">
            <a:avLst/>
          </a:prstGeom>
          <a:noFill/>
          <a:ln>
            <a:noFill/>
          </a:ln>
        </p:spPr>
        <p:txBody>
          <a:bodyPr spcFirstLastPara="1" wrap="square" lIns="0" tIns="0" rIns="0" bIns="0" anchor="b" anchorCtr="0">
            <a:noAutofit/>
          </a:bodyPr>
          <a:lstStyle/>
          <a:p>
            <a:pPr marL="0" marR="0" lvl="0" indent="0" algn="l" rtl="0">
              <a:lnSpc>
                <a:spcPct val="90000"/>
              </a:lnSpc>
              <a:spcBef>
                <a:spcPts val="0"/>
              </a:spcBef>
              <a:spcAft>
                <a:spcPts val="0"/>
              </a:spcAft>
              <a:buClr>
                <a:srgbClr val="000000"/>
              </a:buClr>
              <a:buSzPts val="4800"/>
              <a:buFont typeface="Arial"/>
              <a:buNone/>
            </a:pPr>
            <a:r>
              <a:rPr lang="en-US" sz="4800" b="0" i="0" u="none" strike="noStrike" cap="none">
                <a:solidFill>
                  <a:schemeClr val="accent1"/>
                </a:solidFill>
                <a:latin typeface="Arial"/>
                <a:ea typeface="Arial"/>
                <a:cs typeface="Arial"/>
                <a:sym typeface="Arial"/>
              </a:rPr>
              <a:t>Questions/End</a:t>
            </a:r>
            <a:endParaRPr sz="1400" b="0" i="0" u="none" strike="noStrike" cap="none">
              <a:solidFill>
                <a:schemeClr val="accent1"/>
              </a:solidFill>
              <a:latin typeface="Arial"/>
              <a:ea typeface="Arial"/>
              <a:cs typeface="Arial"/>
              <a:sym typeface="Arial"/>
            </a:endParaRPr>
          </a:p>
        </p:txBody>
      </p:sp>
      <p:sp>
        <p:nvSpPr>
          <p:cNvPr id="400" name="Google Shape;400;g2498d24fe36_1_144"/>
          <p:cNvSpPr txBox="1"/>
          <p:nvPr/>
        </p:nvSpPr>
        <p:spPr>
          <a:xfrm>
            <a:off x="5955439" y="5012746"/>
            <a:ext cx="5931761"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b="0" i="0" u="none" strike="noStrike" cap="none" dirty="0">
                <a:solidFill>
                  <a:schemeClr val="accent1"/>
                </a:solidFill>
                <a:latin typeface="Trebuchet MS"/>
                <a:ea typeface="Trebuchet MS"/>
                <a:cs typeface="Trebuchet MS"/>
                <a:sym typeface="Trebuchet MS"/>
                <a:hlinkClick r:id="rId5"/>
              </a:rPr>
              <a:t>https://</a:t>
            </a:r>
            <a:r>
              <a:rPr lang="en-US" b="0" i="0" u="none" strike="noStrike" cap="none" dirty="0" err="1">
                <a:solidFill>
                  <a:schemeClr val="accent1"/>
                </a:solidFill>
                <a:latin typeface="Trebuchet MS"/>
                <a:ea typeface="Trebuchet MS"/>
                <a:cs typeface="Trebuchet MS"/>
                <a:sym typeface="Trebuchet MS"/>
                <a:hlinkClick r:id="rId5"/>
              </a:rPr>
              <a:t>hospitalsiriolibanes.org.br</a:t>
            </a:r>
            <a:r>
              <a:rPr lang="en-US" b="0" i="0" u="none" strike="noStrike" cap="none" dirty="0">
                <a:solidFill>
                  <a:schemeClr val="accent1"/>
                </a:solidFill>
                <a:latin typeface="Trebuchet MS"/>
                <a:ea typeface="Trebuchet MS"/>
                <a:cs typeface="Trebuchet MS"/>
                <a:sym typeface="Trebuchet MS"/>
                <a:hlinkClick r:id="rId5"/>
              </a:rPr>
              <a:t>/</a:t>
            </a:r>
            <a:r>
              <a:rPr lang="en-US" b="0" i="0" u="none" strike="noStrike" cap="none" dirty="0" err="1">
                <a:solidFill>
                  <a:schemeClr val="accent1"/>
                </a:solidFill>
                <a:latin typeface="Trebuchet MS"/>
                <a:ea typeface="Trebuchet MS"/>
                <a:cs typeface="Trebuchet MS"/>
                <a:sym typeface="Trebuchet MS"/>
                <a:hlinkClick r:id="rId5"/>
              </a:rPr>
              <a:t>quem-somos</a:t>
            </a:r>
            <a:r>
              <a:rPr lang="en-US" b="0" i="0" u="none" strike="noStrike" cap="none" dirty="0">
                <a:solidFill>
                  <a:schemeClr val="accent1"/>
                </a:solidFill>
                <a:latin typeface="Trebuchet MS"/>
                <a:ea typeface="Trebuchet MS"/>
                <a:cs typeface="Trebuchet MS"/>
                <a:sym typeface="Trebuchet MS"/>
                <a:hlinkClick r:id="rId5"/>
              </a:rPr>
              <a:t>/</a:t>
            </a:r>
            <a:r>
              <a:rPr lang="en-US" b="0" i="0" u="none" strike="noStrike" cap="none" dirty="0" err="1">
                <a:solidFill>
                  <a:schemeClr val="accent1"/>
                </a:solidFill>
                <a:latin typeface="Trebuchet MS"/>
                <a:ea typeface="Trebuchet MS"/>
                <a:cs typeface="Trebuchet MS"/>
                <a:sym typeface="Trebuchet MS"/>
                <a:hlinkClick r:id="rId5"/>
              </a:rPr>
              <a:t>compromisso</a:t>
            </a:r>
            <a:r>
              <a:rPr lang="en-US" b="0" i="0" u="none" strike="noStrike" cap="none" dirty="0">
                <a:solidFill>
                  <a:schemeClr val="accent1"/>
                </a:solidFill>
                <a:latin typeface="Trebuchet MS"/>
                <a:ea typeface="Trebuchet MS"/>
                <a:cs typeface="Trebuchet MS"/>
                <a:sym typeface="Trebuchet MS"/>
                <a:hlinkClick r:id="rId5"/>
              </a:rPr>
              <a:t>-social/</a:t>
            </a:r>
            <a:endParaRPr sz="1100" b="0" i="0" u="none" strike="noStrike" cap="none" dirty="0">
              <a:solidFill>
                <a:schemeClr val="accent1"/>
              </a:solidFill>
              <a:latin typeface="Trebuchet MS"/>
              <a:ea typeface="Trebuchet MS"/>
              <a:cs typeface="Trebuchet MS"/>
              <a:sym typeface="Trebuchet MS"/>
            </a:endParaRPr>
          </a:p>
        </p:txBody>
      </p:sp>
      <p:sp>
        <p:nvSpPr>
          <p:cNvPr id="401" name="Google Shape;401;g2498d24fe36_1_144"/>
          <p:cNvSpPr txBox="1"/>
          <p:nvPr/>
        </p:nvSpPr>
        <p:spPr>
          <a:xfrm>
            <a:off x="5955439" y="4478925"/>
            <a:ext cx="4015500" cy="369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dirty="0" err="1">
                <a:solidFill>
                  <a:schemeClr val="accent1"/>
                </a:solidFill>
                <a:latin typeface="Trebuchet MS"/>
                <a:ea typeface="Trebuchet MS"/>
                <a:cs typeface="Trebuchet MS"/>
                <a:sym typeface="Trebuchet MS"/>
              </a:rPr>
              <a:t>b</a:t>
            </a:r>
            <a:r>
              <a:rPr lang="en-US" sz="1800" b="0" i="0" u="none" strike="noStrike" cap="none" dirty="0" err="1">
                <a:solidFill>
                  <a:schemeClr val="accent1"/>
                </a:solidFill>
                <a:latin typeface="Trebuchet MS"/>
                <a:ea typeface="Trebuchet MS"/>
                <a:cs typeface="Trebuchet MS"/>
                <a:sym typeface="Trebuchet MS"/>
              </a:rPr>
              <a:t>eatriz.leao@hsl.org.br</a:t>
            </a:r>
            <a:endParaRPr sz="1800" b="0" i="0" u="none" strike="noStrike" cap="none" dirty="0">
              <a:solidFill>
                <a:schemeClr val="accent1"/>
              </a:solidFill>
              <a:latin typeface="Trebuchet MS"/>
              <a:ea typeface="Trebuchet MS"/>
              <a:cs typeface="Trebuchet MS"/>
              <a:sym typeface="Trebuchet MS"/>
            </a:endParaRPr>
          </a:p>
        </p:txBody>
      </p:sp>
      <p:sp>
        <p:nvSpPr>
          <p:cNvPr id="402" name="Google Shape;402;g2498d24fe36_1_144"/>
          <p:cNvSpPr/>
          <p:nvPr/>
        </p:nvSpPr>
        <p:spPr>
          <a:xfrm>
            <a:off x="5495001" y="5071323"/>
            <a:ext cx="203014" cy="203013"/>
          </a:xfrm>
          <a:custGeom>
            <a:avLst/>
            <a:gdLst/>
            <a:ahLst/>
            <a:cxnLst/>
            <a:rect l="l" t="t" r="r" b="b"/>
            <a:pathLst>
              <a:path w="280988" h="280987" extrusionOk="0">
                <a:moveTo>
                  <a:pt x="197645" y="228600"/>
                </a:moveTo>
                <a:cubicBezTo>
                  <a:pt x="210964" y="233795"/>
                  <a:pt x="221509" y="238989"/>
                  <a:pt x="231776" y="246645"/>
                </a:cubicBezTo>
                <a:cubicBezTo>
                  <a:pt x="213462" y="262228"/>
                  <a:pt x="189875" y="275078"/>
                  <a:pt x="163513" y="277812"/>
                </a:cubicBezTo>
                <a:cubicBezTo>
                  <a:pt x="176833" y="264689"/>
                  <a:pt x="189875" y="246645"/>
                  <a:pt x="197645" y="228600"/>
                </a:cubicBezTo>
                <a:close/>
                <a:moveTo>
                  <a:pt x="83345" y="228600"/>
                </a:moveTo>
                <a:cubicBezTo>
                  <a:pt x="91114" y="246645"/>
                  <a:pt x="104434" y="264689"/>
                  <a:pt x="117476" y="277812"/>
                </a:cubicBezTo>
                <a:cubicBezTo>
                  <a:pt x="91114" y="275078"/>
                  <a:pt x="67527" y="262228"/>
                  <a:pt x="49213" y="246645"/>
                </a:cubicBezTo>
                <a:cubicBezTo>
                  <a:pt x="59758" y="238989"/>
                  <a:pt x="70302" y="233795"/>
                  <a:pt x="83345" y="228600"/>
                </a:cubicBezTo>
                <a:close/>
                <a:moveTo>
                  <a:pt x="146050" y="219075"/>
                </a:moveTo>
                <a:cubicBezTo>
                  <a:pt x="161787" y="219075"/>
                  <a:pt x="174763" y="221530"/>
                  <a:pt x="190500" y="226712"/>
                </a:cubicBezTo>
                <a:cubicBezTo>
                  <a:pt x="177524" y="247440"/>
                  <a:pt x="164272" y="265441"/>
                  <a:pt x="146050" y="280987"/>
                </a:cubicBezTo>
                <a:cubicBezTo>
                  <a:pt x="146050" y="219075"/>
                  <a:pt x="146050" y="219075"/>
                  <a:pt x="146050" y="219075"/>
                </a:cubicBezTo>
                <a:close/>
                <a:moveTo>
                  <a:pt x="134938" y="219075"/>
                </a:moveTo>
                <a:cubicBezTo>
                  <a:pt x="134938" y="280987"/>
                  <a:pt x="134938" y="280987"/>
                  <a:pt x="134938" y="280987"/>
                </a:cubicBezTo>
                <a:cubicBezTo>
                  <a:pt x="116716" y="265441"/>
                  <a:pt x="103740" y="247440"/>
                  <a:pt x="90488" y="226712"/>
                </a:cubicBezTo>
                <a:cubicBezTo>
                  <a:pt x="106225" y="221530"/>
                  <a:pt x="119201" y="219075"/>
                  <a:pt x="134938" y="219075"/>
                </a:cubicBezTo>
                <a:close/>
                <a:moveTo>
                  <a:pt x="218812" y="146050"/>
                </a:moveTo>
                <a:cubicBezTo>
                  <a:pt x="280988" y="146050"/>
                  <a:pt x="280988" y="146050"/>
                  <a:pt x="280988" y="146050"/>
                </a:cubicBezTo>
                <a:cubicBezTo>
                  <a:pt x="278523" y="182474"/>
                  <a:pt x="262911" y="216160"/>
                  <a:pt x="239629" y="239712"/>
                </a:cubicBezTo>
                <a:cubicBezTo>
                  <a:pt x="229221" y="231770"/>
                  <a:pt x="216347" y="226567"/>
                  <a:pt x="203200" y="221363"/>
                </a:cubicBezTo>
                <a:cubicBezTo>
                  <a:pt x="213608" y="198085"/>
                  <a:pt x="218812" y="172067"/>
                  <a:pt x="218812" y="146050"/>
                </a:cubicBezTo>
                <a:close/>
                <a:moveTo>
                  <a:pt x="146050" y="146050"/>
                </a:moveTo>
                <a:cubicBezTo>
                  <a:pt x="207963" y="146050"/>
                  <a:pt x="207963" y="146050"/>
                  <a:pt x="207963" y="146050"/>
                </a:cubicBezTo>
                <a:cubicBezTo>
                  <a:pt x="207963" y="171971"/>
                  <a:pt x="202781" y="195164"/>
                  <a:pt x="192689" y="215900"/>
                </a:cubicBezTo>
                <a:cubicBezTo>
                  <a:pt x="177143" y="210716"/>
                  <a:pt x="161596" y="208260"/>
                  <a:pt x="146050" y="208260"/>
                </a:cubicBezTo>
                <a:cubicBezTo>
                  <a:pt x="146050" y="146050"/>
                  <a:pt x="146050" y="146050"/>
                  <a:pt x="146050" y="146050"/>
                </a:cubicBezTo>
                <a:close/>
                <a:moveTo>
                  <a:pt x="73025" y="146050"/>
                </a:moveTo>
                <a:cubicBezTo>
                  <a:pt x="73025" y="146050"/>
                  <a:pt x="73025" y="146050"/>
                  <a:pt x="134938" y="146050"/>
                </a:cubicBezTo>
                <a:cubicBezTo>
                  <a:pt x="134938" y="208260"/>
                  <a:pt x="134938" y="208260"/>
                  <a:pt x="134938" y="208260"/>
                </a:cubicBezTo>
                <a:cubicBezTo>
                  <a:pt x="119392" y="208260"/>
                  <a:pt x="104118" y="210716"/>
                  <a:pt x="88571" y="215900"/>
                </a:cubicBezTo>
                <a:cubicBezTo>
                  <a:pt x="78207" y="195164"/>
                  <a:pt x="73025" y="171971"/>
                  <a:pt x="73025" y="146050"/>
                </a:cubicBezTo>
                <a:close/>
                <a:moveTo>
                  <a:pt x="0" y="146050"/>
                </a:moveTo>
                <a:cubicBezTo>
                  <a:pt x="62176" y="146050"/>
                  <a:pt x="62176" y="146050"/>
                  <a:pt x="62176" y="146050"/>
                </a:cubicBezTo>
                <a:cubicBezTo>
                  <a:pt x="62176" y="172067"/>
                  <a:pt x="67380" y="198085"/>
                  <a:pt x="77788" y="221363"/>
                </a:cubicBezTo>
                <a:cubicBezTo>
                  <a:pt x="64915" y="226567"/>
                  <a:pt x="51767" y="231770"/>
                  <a:pt x="41633" y="239712"/>
                </a:cubicBezTo>
                <a:cubicBezTo>
                  <a:pt x="18077" y="216160"/>
                  <a:pt x="2739" y="182474"/>
                  <a:pt x="0" y="146050"/>
                </a:cubicBezTo>
                <a:close/>
                <a:moveTo>
                  <a:pt x="197599" y="73025"/>
                </a:moveTo>
                <a:cubicBezTo>
                  <a:pt x="202781" y="93753"/>
                  <a:pt x="207963" y="114209"/>
                  <a:pt x="207963" y="134937"/>
                </a:cubicBezTo>
                <a:cubicBezTo>
                  <a:pt x="207963" y="134937"/>
                  <a:pt x="207963" y="134937"/>
                  <a:pt x="146050" y="134937"/>
                </a:cubicBezTo>
                <a:cubicBezTo>
                  <a:pt x="146050" y="83389"/>
                  <a:pt x="146050" y="83389"/>
                  <a:pt x="146050" y="83389"/>
                </a:cubicBezTo>
                <a:cubicBezTo>
                  <a:pt x="164051" y="83389"/>
                  <a:pt x="179598" y="78207"/>
                  <a:pt x="197599" y="73025"/>
                </a:cubicBezTo>
                <a:close/>
                <a:moveTo>
                  <a:pt x="83389" y="73025"/>
                </a:moveTo>
                <a:cubicBezTo>
                  <a:pt x="101390" y="78207"/>
                  <a:pt x="116937" y="83389"/>
                  <a:pt x="134938" y="83389"/>
                </a:cubicBezTo>
                <a:cubicBezTo>
                  <a:pt x="134938" y="134937"/>
                  <a:pt x="134938" y="134937"/>
                  <a:pt x="134938" y="134937"/>
                </a:cubicBezTo>
                <a:cubicBezTo>
                  <a:pt x="73025" y="134937"/>
                  <a:pt x="73025" y="134937"/>
                  <a:pt x="73025" y="134937"/>
                </a:cubicBezTo>
                <a:cubicBezTo>
                  <a:pt x="73025" y="114209"/>
                  <a:pt x="78207" y="93753"/>
                  <a:pt x="83389" y="73025"/>
                </a:cubicBezTo>
                <a:close/>
                <a:moveTo>
                  <a:pt x="245043" y="47625"/>
                </a:moveTo>
                <a:cubicBezTo>
                  <a:pt x="265739" y="70673"/>
                  <a:pt x="278537" y="101585"/>
                  <a:pt x="280988" y="134937"/>
                </a:cubicBezTo>
                <a:cubicBezTo>
                  <a:pt x="219174" y="134937"/>
                  <a:pt x="219174" y="134937"/>
                  <a:pt x="219174" y="134937"/>
                </a:cubicBezTo>
                <a:cubicBezTo>
                  <a:pt x="219174" y="111889"/>
                  <a:pt x="214000" y="91281"/>
                  <a:pt x="206375" y="70673"/>
                </a:cubicBezTo>
                <a:cubicBezTo>
                  <a:pt x="221897" y="65521"/>
                  <a:pt x="234695" y="57929"/>
                  <a:pt x="245043" y="47625"/>
                </a:cubicBezTo>
                <a:close/>
                <a:moveTo>
                  <a:pt x="36853" y="47625"/>
                </a:moveTo>
                <a:cubicBezTo>
                  <a:pt x="47105" y="57929"/>
                  <a:pt x="60406" y="65521"/>
                  <a:pt x="76200" y="70673"/>
                </a:cubicBezTo>
                <a:cubicBezTo>
                  <a:pt x="68164" y="91281"/>
                  <a:pt x="62900" y="111889"/>
                  <a:pt x="62900" y="134937"/>
                </a:cubicBezTo>
                <a:cubicBezTo>
                  <a:pt x="0" y="134937"/>
                  <a:pt x="0" y="134937"/>
                  <a:pt x="0" y="134937"/>
                </a:cubicBezTo>
                <a:cubicBezTo>
                  <a:pt x="2771" y="101585"/>
                  <a:pt x="15794" y="70673"/>
                  <a:pt x="36853" y="47625"/>
                </a:cubicBezTo>
                <a:close/>
                <a:moveTo>
                  <a:pt x="163513" y="3175"/>
                </a:moveTo>
                <a:cubicBezTo>
                  <a:pt x="192608" y="8395"/>
                  <a:pt x="218654" y="21309"/>
                  <a:pt x="239713" y="39443"/>
                </a:cubicBezTo>
                <a:cubicBezTo>
                  <a:pt x="226690" y="47411"/>
                  <a:pt x="216160" y="55104"/>
                  <a:pt x="202860" y="60325"/>
                </a:cubicBezTo>
                <a:cubicBezTo>
                  <a:pt x="192608" y="39443"/>
                  <a:pt x="179307" y="18836"/>
                  <a:pt x="163513" y="3175"/>
                </a:cubicBezTo>
                <a:close/>
                <a:moveTo>
                  <a:pt x="117475" y="3175"/>
                </a:moveTo>
                <a:cubicBezTo>
                  <a:pt x="101623" y="18836"/>
                  <a:pt x="88552" y="39443"/>
                  <a:pt x="77985" y="60325"/>
                </a:cubicBezTo>
                <a:cubicBezTo>
                  <a:pt x="64914" y="55104"/>
                  <a:pt x="54346" y="47411"/>
                  <a:pt x="41275" y="39443"/>
                </a:cubicBezTo>
                <a:cubicBezTo>
                  <a:pt x="62133" y="21309"/>
                  <a:pt x="88552" y="8395"/>
                  <a:pt x="117475" y="3175"/>
                </a:cubicBezTo>
                <a:close/>
                <a:moveTo>
                  <a:pt x="146050" y="0"/>
                </a:moveTo>
                <a:cubicBezTo>
                  <a:pt x="167217" y="15648"/>
                  <a:pt x="183092" y="38983"/>
                  <a:pt x="193675" y="65063"/>
                </a:cubicBezTo>
                <a:cubicBezTo>
                  <a:pt x="177800" y="70279"/>
                  <a:pt x="161925" y="73025"/>
                  <a:pt x="146050" y="73025"/>
                </a:cubicBezTo>
                <a:cubicBezTo>
                  <a:pt x="146050" y="0"/>
                  <a:pt x="146050" y="0"/>
                  <a:pt x="146050" y="0"/>
                </a:cubicBezTo>
                <a:close/>
                <a:moveTo>
                  <a:pt x="134938" y="0"/>
                </a:moveTo>
                <a:cubicBezTo>
                  <a:pt x="134938" y="73025"/>
                  <a:pt x="134938" y="73025"/>
                  <a:pt x="134938" y="73025"/>
                </a:cubicBezTo>
                <a:cubicBezTo>
                  <a:pt x="119502" y="73025"/>
                  <a:pt x="104336" y="70279"/>
                  <a:pt x="88900" y="65063"/>
                </a:cubicBezTo>
                <a:cubicBezTo>
                  <a:pt x="99191" y="38983"/>
                  <a:pt x="114627" y="15648"/>
                  <a:pt x="134938"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403" name="Google Shape;403;g2498d24fe36_1_144"/>
          <p:cNvSpPr/>
          <p:nvPr/>
        </p:nvSpPr>
        <p:spPr>
          <a:xfrm>
            <a:off x="5495001" y="4530807"/>
            <a:ext cx="201695" cy="128208"/>
          </a:xfrm>
          <a:custGeom>
            <a:avLst/>
            <a:gdLst/>
            <a:ahLst/>
            <a:cxnLst/>
            <a:rect l="l" t="t" r="r" b="b"/>
            <a:pathLst>
              <a:path w="279162" h="177450" extrusionOk="0">
                <a:moveTo>
                  <a:pt x="0" y="21640"/>
                </a:moveTo>
                <a:cubicBezTo>
                  <a:pt x="895" y="22528"/>
                  <a:pt x="1790" y="22972"/>
                  <a:pt x="2684" y="23860"/>
                </a:cubicBezTo>
                <a:cubicBezTo>
                  <a:pt x="15658" y="33626"/>
                  <a:pt x="29079" y="43835"/>
                  <a:pt x="42053" y="53601"/>
                </a:cubicBezTo>
                <a:cubicBezTo>
                  <a:pt x="55475" y="63811"/>
                  <a:pt x="69343" y="74021"/>
                  <a:pt x="82764" y="84231"/>
                </a:cubicBezTo>
                <a:cubicBezTo>
                  <a:pt x="101107" y="98435"/>
                  <a:pt x="119449" y="112640"/>
                  <a:pt x="137792" y="126401"/>
                </a:cubicBezTo>
                <a:cubicBezTo>
                  <a:pt x="139134" y="127289"/>
                  <a:pt x="140028" y="127289"/>
                  <a:pt x="140923" y="126401"/>
                </a:cubicBezTo>
                <a:cubicBezTo>
                  <a:pt x="153002" y="117523"/>
                  <a:pt x="165081" y="108201"/>
                  <a:pt x="177161" y="99323"/>
                </a:cubicBezTo>
                <a:cubicBezTo>
                  <a:pt x="190134" y="89114"/>
                  <a:pt x="203108" y="79348"/>
                  <a:pt x="216082" y="69582"/>
                </a:cubicBezTo>
                <a:cubicBezTo>
                  <a:pt x="231740" y="57596"/>
                  <a:pt x="247846" y="45611"/>
                  <a:pt x="263504" y="33626"/>
                </a:cubicBezTo>
                <a:cubicBezTo>
                  <a:pt x="268872" y="29631"/>
                  <a:pt x="273794" y="25635"/>
                  <a:pt x="279162" y="21640"/>
                </a:cubicBezTo>
                <a:cubicBezTo>
                  <a:pt x="279162" y="68250"/>
                  <a:pt x="279162" y="114860"/>
                  <a:pt x="279162" y="161914"/>
                </a:cubicBezTo>
                <a:cubicBezTo>
                  <a:pt x="277820" y="164577"/>
                  <a:pt x="276478" y="167684"/>
                  <a:pt x="274688" y="170792"/>
                </a:cubicBezTo>
                <a:cubicBezTo>
                  <a:pt x="271557" y="174787"/>
                  <a:pt x="267978" y="177450"/>
                  <a:pt x="262162" y="177450"/>
                </a:cubicBezTo>
                <a:cubicBezTo>
                  <a:pt x="180292" y="177006"/>
                  <a:pt x="98423" y="177450"/>
                  <a:pt x="16553" y="177450"/>
                </a:cubicBezTo>
                <a:cubicBezTo>
                  <a:pt x="12527" y="177450"/>
                  <a:pt x="9395" y="175675"/>
                  <a:pt x="6263" y="173011"/>
                </a:cubicBezTo>
                <a:cubicBezTo>
                  <a:pt x="3132" y="169460"/>
                  <a:pt x="1342" y="165909"/>
                  <a:pt x="0" y="161914"/>
                </a:cubicBezTo>
                <a:cubicBezTo>
                  <a:pt x="0" y="114860"/>
                  <a:pt x="0" y="68250"/>
                  <a:pt x="0" y="21640"/>
                </a:cubicBezTo>
                <a:close/>
                <a:moveTo>
                  <a:pt x="18069" y="0"/>
                </a:moveTo>
                <a:cubicBezTo>
                  <a:pt x="58583" y="0"/>
                  <a:pt x="98653" y="0"/>
                  <a:pt x="138722" y="0"/>
                </a:cubicBezTo>
                <a:cubicBezTo>
                  <a:pt x="179237" y="0"/>
                  <a:pt x="219751" y="0"/>
                  <a:pt x="260266" y="0"/>
                </a:cubicBezTo>
                <a:cubicBezTo>
                  <a:pt x="262492" y="0"/>
                  <a:pt x="265163" y="444"/>
                  <a:pt x="267835" y="444"/>
                </a:cubicBezTo>
                <a:cubicBezTo>
                  <a:pt x="268725" y="888"/>
                  <a:pt x="269616" y="1775"/>
                  <a:pt x="270506" y="2663"/>
                </a:cubicBezTo>
                <a:cubicBezTo>
                  <a:pt x="270061" y="3551"/>
                  <a:pt x="269616" y="4439"/>
                  <a:pt x="268725" y="4883"/>
                </a:cubicBezTo>
                <a:cubicBezTo>
                  <a:pt x="258040" y="13761"/>
                  <a:pt x="246910" y="22639"/>
                  <a:pt x="235779" y="31073"/>
                </a:cubicBezTo>
                <a:cubicBezTo>
                  <a:pt x="225539" y="38620"/>
                  <a:pt x="215299" y="46610"/>
                  <a:pt x="205059" y="54156"/>
                </a:cubicBezTo>
                <a:cubicBezTo>
                  <a:pt x="195265" y="61703"/>
                  <a:pt x="185025" y="69249"/>
                  <a:pt x="175230" y="76795"/>
                </a:cubicBezTo>
                <a:cubicBezTo>
                  <a:pt x="164099" y="85229"/>
                  <a:pt x="152524" y="93664"/>
                  <a:pt x="140948" y="102542"/>
                </a:cubicBezTo>
                <a:cubicBezTo>
                  <a:pt x="139613" y="103429"/>
                  <a:pt x="138722" y="103873"/>
                  <a:pt x="137387" y="102542"/>
                </a:cubicBezTo>
                <a:cubicBezTo>
                  <a:pt x="123585" y="92332"/>
                  <a:pt x="110228" y="82122"/>
                  <a:pt x="96872" y="71912"/>
                </a:cubicBezTo>
                <a:cubicBezTo>
                  <a:pt x="83070" y="61259"/>
                  <a:pt x="69714" y="51049"/>
                  <a:pt x="55912" y="40839"/>
                </a:cubicBezTo>
                <a:cubicBezTo>
                  <a:pt x="44782" y="32405"/>
                  <a:pt x="33651" y="23971"/>
                  <a:pt x="22966" y="15536"/>
                </a:cubicBezTo>
                <a:cubicBezTo>
                  <a:pt x="18069" y="11985"/>
                  <a:pt x="13171" y="7990"/>
                  <a:pt x="8719" y="4439"/>
                </a:cubicBezTo>
                <a:cubicBezTo>
                  <a:pt x="6493" y="2663"/>
                  <a:pt x="6938" y="1331"/>
                  <a:pt x="9610" y="888"/>
                </a:cubicBezTo>
                <a:cubicBezTo>
                  <a:pt x="10500" y="444"/>
                  <a:pt x="11390" y="444"/>
                  <a:pt x="12281" y="444"/>
                </a:cubicBezTo>
                <a:cubicBezTo>
                  <a:pt x="14507" y="0"/>
                  <a:pt x="16288" y="0"/>
                  <a:pt x="18069" y="0"/>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accent1"/>
              </a:solidFill>
              <a:latin typeface="Trebuchet MS"/>
              <a:ea typeface="Trebuchet MS"/>
              <a:cs typeface="Trebuchet MS"/>
              <a:sym typeface="Trebuchet MS"/>
            </a:endParaRPr>
          </a:p>
        </p:txBody>
      </p:sp>
      <p:sp>
        <p:nvSpPr>
          <p:cNvPr id="404" name="Google Shape;404;g2498d24fe36_1_144"/>
          <p:cNvSpPr/>
          <p:nvPr/>
        </p:nvSpPr>
        <p:spPr>
          <a:xfrm>
            <a:off x="5425072" y="5037012"/>
            <a:ext cx="316800" cy="316800"/>
          </a:xfrm>
          <a:prstGeom prst="ellipse">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405" name="Google Shape;405;g2498d24fe36_1_144"/>
          <p:cNvSpPr/>
          <p:nvPr/>
        </p:nvSpPr>
        <p:spPr>
          <a:xfrm>
            <a:off x="5437448" y="4476500"/>
            <a:ext cx="316800" cy="316800"/>
          </a:xfrm>
          <a:prstGeom prst="ellipse">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p:txBody>
      </p:sp>
      <p:sp>
        <p:nvSpPr>
          <p:cNvPr id="407" name="Google Shape;407;g2498d24fe36_1_144"/>
          <p:cNvSpPr/>
          <p:nvPr/>
        </p:nvSpPr>
        <p:spPr>
          <a:xfrm>
            <a:off x="648000" y="4266800"/>
            <a:ext cx="4225500" cy="526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g2498d24fe36_1_144"/>
          <p:cNvSpPr/>
          <p:nvPr/>
        </p:nvSpPr>
        <p:spPr>
          <a:xfrm>
            <a:off x="930000" y="4736450"/>
            <a:ext cx="3943500" cy="526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g2498d24fe36_1_144"/>
          <p:cNvSpPr/>
          <p:nvPr/>
        </p:nvSpPr>
        <p:spPr>
          <a:xfrm>
            <a:off x="114850" y="5210200"/>
            <a:ext cx="4758600" cy="526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g2498d24fe36_1_144"/>
          <p:cNvSpPr txBox="1"/>
          <p:nvPr/>
        </p:nvSpPr>
        <p:spPr>
          <a:xfrm>
            <a:off x="114850" y="4191825"/>
            <a:ext cx="4015500" cy="1389900"/>
          </a:xfrm>
          <a:prstGeom prst="rect">
            <a:avLst/>
          </a:prstGeom>
          <a:noFill/>
          <a:ln>
            <a:noFill/>
          </a:ln>
        </p:spPr>
        <p:txBody>
          <a:bodyPr spcFirstLastPara="1" wrap="square" lIns="121900" tIns="121900" rIns="121900" bIns="121900" anchor="t" anchorCtr="0">
            <a:noAutofit/>
          </a:bodyPr>
          <a:lstStyle/>
          <a:p>
            <a:pPr marL="0" marR="0" lvl="0" indent="0" algn="r" rtl="0">
              <a:lnSpc>
                <a:spcPct val="110000"/>
              </a:lnSpc>
              <a:spcBef>
                <a:spcPts val="0"/>
              </a:spcBef>
              <a:spcAft>
                <a:spcPts val="0"/>
              </a:spcAft>
              <a:buClr>
                <a:srgbClr val="000000"/>
              </a:buClr>
              <a:buSzPts val="2700"/>
              <a:buFont typeface="Arial"/>
              <a:buNone/>
            </a:pPr>
            <a:r>
              <a:rPr lang="en-US" sz="2800" b="0" i="1" u="none" strike="noStrike" cap="none" dirty="0">
                <a:solidFill>
                  <a:schemeClr val="lt1"/>
                </a:solidFill>
                <a:latin typeface="Calibri" panose="020F0502020204030204" pitchFamily="34" charset="0"/>
                <a:ea typeface="Mulish Black"/>
                <a:cs typeface="Calibri" panose="020F0502020204030204" pitchFamily="34" charset="0"/>
                <a:sym typeface="Mulish Black"/>
              </a:rPr>
              <a:t>Global terminology enabling quality information exchange</a:t>
            </a:r>
            <a:endParaRPr sz="2800" b="0" i="0" u="none" strike="noStrike" cap="none" dirty="0">
              <a:solidFill>
                <a:schemeClr val="lt1"/>
              </a:solidFill>
              <a:latin typeface="Calibri" panose="020F0502020204030204" pitchFamily="34" charset="0"/>
              <a:ea typeface="Mulish Black"/>
              <a:cs typeface="Calibri" panose="020F0502020204030204" pitchFamily="34" charset="0"/>
              <a:sym typeface="Mulish Black"/>
            </a:endParaRPr>
          </a:p>
        </p:txBody>
      </p:sp>
      <p:sp>
        <p:nvSpPr>
          <p:cNvPr id="411" name="Google Shape;411;g2498d24fe36_1_144"/>
          <p:cNvSpPr/>
          <p:nvPr/>
        </p:nvSpPr>
        <p:spPr>
          <a:xfrm flipH="1">
            <a:off x="4130400" y="3896175"/>
            <a:ext cx="959100" cy="19041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BFFB8C4D-8835-C224-70DA-62408B4A6B5B}"/>
              </a:ext>
            </a:extLst>
          </p:cNvPr>
          <p:cNvSpPr txBox="1"/>
          <p:nvPr/>
        </p:nvSpPr>
        <p:spPr>
          <a:xfrm>
            <a:off x="6446014" y="2965927"/>
            <a:ext cx="2722220" cy="707886"/>
          </a:xfrm>
          <a:prstGeom prst="rect">
            <a:avLst/>
          </a:prstGeom>
          <a:noFill/>
        </p:spPr>
        <p:txBody>
          <a:bodyPr wrap="none" rtlCol="0">
            <a:spAutoFit/>
          </a:bodyPr>
          <a:lstStyle/>
          <a:p>
            <a:r>
              <a:rPr lang="en-BR" sz="4000" dirty="0"/>
              <a:t>Thank you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5" name="Google Shape;265;g2498d24fe36_1_117"/>
          <p:cNvSpPr txBox="1"/>
          <p:nvPr/>
        </p:nvSpPr>
        <p:spPr>
          <a:xfrm>
            <a:off x="1616485" y="5128675"/>
            <a:ext cx="4575900" cy="1389900"/>
          </a:xfrm>
          <a:prstGeom prst="rect">
            <a:avLst/>
          </a:prstGeom>
          <a:noFill/>
          <a:ln>
            <a:noFill/>
          </a:ln>
        </p:spPr>
        <p:txBody>
          <a:bodyPr spcFirstLastPara="1" wrap="square" lIns="121900" tIns="121900" rIns="121900" bIns="121900" anchor="t" anchorCtr="0">
            <a:noAutofit/>
          </a:bodyPr>
          <a:lstStyle/>
          <a:p>
            <a:pPr marL="0" marR="0" lvl="0" indent="0" algn="r" rtl="0">
              <a:lnSpc>
                <a:spcPct val="110000"/>
              </a:lnSpc>
              <a:spcBef>
                <a:spcPts val="0"/>
              </a:spcBef>
              <a:spcAft>
                <a:spcPts val="0"/>
              </a:spcAft>
              <a:buClr>
                <a:srgbClr val="000000"/>
              </a:buClr>
              <a:buSzPts val="2700"/>
              <a:buFont typeface="Arial"/>
              <a:buNone/>
            </a:pPr>
            <a:r>
              <a:rPr lang="en-US" sz="2700" b="0" i="1" u="none" strike="noStrike" cap="none">
                <a:solidFill>
                  <a:schemeClr val="lt1"/>
                </a:solidFill>
                <a:latin typeface="Mulish Black"/>
                <a:ea typeface="Mulish Black"/>
                <a:cs typeface="Mulish Black"/>
                <a:sym typeface="Mulish Black"/>
              </a:rPr>
              <a:t>Global terminology enabling quality information exchange</a:t>
            </a:r>
            <a:endParaRPr sz="2700" b="0" i="0" u="none" strike="noStrike" cap="none">
              <a:solidFill>
                <a:schemeClr val="lt1"/>
              </a:solidFill>
              <a:latin typeface="Mulish Black"/>
              <a:ea typeface="Mulish Black"/>
              <a:cs typeface="Mulish Black"/>
              <a:sym typeface="Mulish Black"/>
            </a:endParaRPr>
          </a:p>
        </p:txBody>
      </p:sp>
      <p:pic>
        <p:nvPicPr>
          <p:cNvPr id="2" name="Picture 1">
            <a:extLst>
              <a:ext uri="{FF2B5EF4-FFF2-40B4-BE49-F238E27FC236}">
                <a16:creationId xmlns:a16="http://schemas.microsoft.com/office/drawing/2014/main" id="{F658C68B-F6DC-E617-70F5-102D9B0E7B20}"/>
              </a:ext>
            </a:extLst>
          </p:cNvPr>
          <p:cNvPicPr>
            <a:picLocks noChangeAspect="1"/>
          </p:cNvPicPr>
          <p:nvPr/>
        </p:nvPicPr>
        <p:blipFill>
          <a:blip r:embed="rId3"/>
          <a:stretch>
            <a:fillRect/>
          </a:stretch>
        </p:blipFill>
        <p:spPr>
          <a:xfrm>
            <a:off x="18235" y="426909"/>
            <a:ext cx="7772400" cy="6244232"/>
          </a:xfrm>
          <a:prstGeom prst="rect">
            <a:avLst/>
          </a:prstGeom>
        </p:spPr>
      </p:pic>
      <p:sp>
        <p:nvSpPr>
          <p:cNvPr id="3" name="Rectangle 2">
            <a:extLst>
              <a:ext uri="{FF2B5EF4-FFF2-40B4-BE49-F238E27FC236}">
                <a16:creationId xmlns:a16="http://schemas.microsoft.com/office/drawing/2014/main" id="{B45DF69B-6524-835F-29CA-D227E8E06382}"/>
              </a:ext>
            </a:extLst>
          </p:cNvPr>
          <p:cNvSpPr/>
          <p:nvPr/>
        </p:nvSpPr>
        <p:spPr>
          <a:xfrm>
            <a:off x="6192385" y="1904100"/>
            <a:ext cx="1732415" cy="31126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61" name="Google Shape;261;g2498d24fe36_1_117"/>
          <p:cNvSpPr txBox="1"/>
          <p:nvPr/>
        </p:nvSpPr>
        <p:spPr>
          <a:xfrm>
            <a:off x="6024221" y="1877101"/>
            <a:ext cx="2973099" cy="307736"/>
          </a:xfrm>
          <a:prstGeom prst="rect">
            <a:avLst/>
          </a:prstGeom>
          <a:noFill/>
          <a:ln>
            <a:noFill/>
          </a:ln>
        </p:spPr>
        <p:txBody>
          <a:bodyPr spcFirstLastPara="1" wrap="square" lIns="91425" tIns="45700" rIns="91425" bIns="45700" anchor="ctr" anchorCtr="0">
            <a:spAutoFit/>
          </a:bodyPr>
          <a:lstStyle/>
          <a:p>
            <a:pPr marL="0" marR="0" lvl="0" indent="0" algn="l" rtl="0">
              <a:lnSpc>
                <a:spcPct val="50000"/>
              </a:lnSpc>
              <a:spcBef>
                <a:spcPts val="0"/>
              </a:spcBef>
              <a:spcAft>
                <a:spcPts val="0"/>
              </a:spcAft>
              <a:buClr>
                <a:schemeClr val="lt1"/>
              </a:buClr>
              <a:buSzPts val="2000"/>
              <a:buFont typeface="Arial"/>
              <a:buNone/>
            </a:pPr>
            <a:r>
              <a:rPr lang="en-US" sz="2800" b="0" i="0" u="none" strike="noStrike" cap="none" dirty="0">
                <a:solidFill>
                  <a:srgbClr val="8C2880"/>
                </a:solidFill>
                <a:latin typeface="Trebuchet MS"/>
                <a:ea typeface="Trebuchet MS"/>
                <a:cs typeface="Trebuchet MS"/>
                <a:sym typeface="Trebuchet MS"/>
              </a:rPr>
              <a:t>   Authors:</a:t>
            </a:r>
            <a:endParaRPr sz="1800" b="0" i="0" u="none" strike="noStrike" cap="none" dirty="0">
              <a:solidFill>
                <a:srgbClr val="8C2880"/>
              </a:solidFill>
              <a:latin typeface="Calibri"/>
              <a:ea typeface="Calibri"/>
              <a:cs typeface="Calibri"/>
              <a:sym typeface="Calibri"/>
            </a:endParaRPr>
          </a:p>
        </p:txBody>
      </p:sp>
      <p:sp>
        <p:nvSpPr>
          <p:cNvPr id="260" name="Google Shape;260;g2498d24fe36_1_117"/>
          <p:cNvSpPr txBox="1"/>
          <p:nvPr/>
        </p:nvSpPr>
        <p:spPr>
          <a:xfrm>
            <a:off x="6139035" y="2465573"/>
            <a:ext cx="5076356" cy="2736800"/>
          </a:xfrm>
          <a:prstGeom prst="rect">
            <a:avLst/>
          </a:prstGeom>
          <a:noFill/>
          <a:ln>
            <a:noFill/>
          </a:ln>
        </p:spPr>
        <p:txBody>
          <a:bodyPr spcFirstLastPara="1" wrap="square" lIns="121900" tIns="121900" rIns="121900" bIns="121900" anchor="b" anchorCtr="0">
            <a:noAutofit/>
          </a:bodyPr>
          <a:lstStyle/>
          <a:p>
            <a:r>
              <a:rPr lang="en-US" i="1" dirty="0">
                <a:effectLst/>
                <a:latin typeface="+mj-lt"/>
              </a:rPr>
              <a:t>de </a:t>
            </a:r>
            <a:r>
              <a:rPr lang="en-US" i="1" dirty="0" err="1">
                <a:effectLst/>
                <a:latin typeface="+mj-lt"/>
              </a:rPr>
              <a:t>Faria</a:t>
            </a:r>
            <a:r>
              <a:rPr lang="en-US" i="1" dirty="0">
                <a:effectLst/>
                <a:latin typeface="+mj-lt"/>
              </a:rPr>
              <a:t> Leao B 1 , de Assis </a:t>
            </a:r>
            <a:r>
              <a:rPr lang="en-US" i="1" dirty="0" err="1">
                <a:effectLst/>
                <a:latin typeface="+mj-lt"/>
              </a:rPr>
              <a:t>Molla</a:t>
            </a:r>
            <a:r>
              <a:rPr lang="en-US" i="1" dirty="0">
                <a:effectLst/>
                <a:latin typeface="+mj-lt"/>
              </a:rPr>
              <a:t> M 1 , Macedo do Amaral Costa I 1 , Matos R 2 , Neves</a:t>
            </a:r>
            <a:r>
              <a:rPr lang="en-US" dirty="0">
                <a:latin typeface="+mj-lt"/>
              </a:rPr>
              <a:t> </a:t>
            </a:r>
            <a:r>
              <a:rPr lang="en-US" i="1" dirty="0">
                <a:effectLst/>
                <a:latin typeface="+mj-lt"/>
              </a:rPr>
              <a:t>G 2 , Gomes I2 , </a:t>
            </a:r>
            <a:r>
              <a:rPr lang="en-US" i="1" dirty="0" err="1">
                <a:effectLst/>
                <a:latin typeface="+mj-lt"/>
              </a:rPr>
              <a:t>Gaete</a:t>
            </a:r>
            <a:r>
              <a:rPr lang="en-US" i="1" dirty="0">
                <a:effectLst/>
                <a:latin typeface="+mj-lt"/>
              </a:rPr>
              <a:t> R 2 , Xavier dos Santos P 2 , </a:t>
            </a:r>
            <a:r>
              <a:rPr lang="en-US" i="1" dirty="0" err="1">
                <a:effectLst/>
                <a:latin typeface="+mj-lt"/>
              </a:rPr>
              <a:t>Dalbosco</a:t>
            </a:r>
            <a:r>
              <a:rPr lang="en-US" i="1" dirty="0">
                <a:effectLst/>
                <a:latin typeface="+mj-lt"/>
              </a:rPr>
              <a:t> </a:t>
            </a:r>
            <a:r>
              <a:rPr lang="en-US" i="1" dirty="0" err="1">
                <a:effectLst/>
                <a:latin typeface="+mj-lt"/>
              </a:rPr>
              <a:t>Gadenz</a:t>
            </a:r>
            <a:r>
              <a:rPr lang="en-US" i="1" dirty="0">
                <a:effectLst/>
                <a:latin typeface="+mj-lt"/>
              </a:rPr>
              <a:t> S 1</a:t>
            </a:r>
            <a:endParaRPr lang="en-US" dirty="0">
              <a:effectLst/>
              <a:latin typeface="+mj-lt"/>
            </a:endParaRPr>
          </a:p>
          <a:p>
            <a:endParaRPr lang="en-US" i="1" dirty="0">
              <a:effectLst/>
              <a:latin typeface="+mj-lt"/>
            </a:endParaRPr>
          </a:p>
          <a:p>
            <a:r>
              <a:rPr lang="en-US" i="1" dirty="0">
                <a:effectLst/>
                <a:latin typeface="+mj-lt"/>
              </a:rPr>
              <a:t>1 Digital Portfolio, Social Commitment Board, Hospital </a:t>
            </a:r>
            <a:r>
              <a:rPr lang="en-US" i="1" dirty="0" err="1">
                <a:effectLst/>
                <a:latin typeface="+mj-lt"/>
              </a:rPr>
              <a:t>Sirio</a:t>
            </a:r>
            <a:r>
              <a:rPr lang="en-US" i="1" dirty="0">
                <a:effectLst/>
                <a:latin typeface="+mj-lt"/>
              </a:rPr>
              <a:t> </a:t>
            </a:r>
            <a:r>
              <a:rPr lang="en-US" i="1" dirty="0" err="1">
                <a:effectLst/>
                <a:latin typeface="+mj-lt"/>
              </a:rPr>
              <a:t>Libanes</a:t>
            </a:r>
            <a:r>
              <a:rPr lang="en-US" i="1" dirty="0">
                <a:effectLst/>
                <a:latin typeface="+mj-lt"/>
              </a:rPr>
              <a:t>, São Paulo SP, Brazil</a:t>
            </a:r>
            <a:br>
              <a:rPr lang="en-US" i="1" dirty="0">
                <a:effectLst/>
                <a:latin typeface="+mj-lt"/>
              </a:rPr>
            </a:br>
            <a:endParaRPr lang="en-US" dirty="0">
              <a:effectLst/>
              <a:latin typeface="+mj-lt"/>
            </a:endParaRPr>
          </a:p>
          <a:p>
            <a:r>
              <a:rPr lang="en-US" i="1" dirty="0">
                <a:effectLst/>
                <a:latin typeface="+mj-lt"/>
              </a:rPr>
              <a:t>2 Innovation and Health Informatics </a:t>
            </a:r>
            <a:r>
              <a:rPr lang="en-US" i="1" dirty="0" err="1">
                <a:effectLst/>
                <a:latin typeface="+mj-lt"/>
              </a:rPr>
              <a:t>Coordination,Digital</a:t>
            </a:r>
            <a:r>
              <a:rPr lang="en-US" i="1" dirty="0">
                <a:effectLst/>
                <a:latin typeface="+mj-lt"/>
              </a:rPr>
              <a:t> Health Secretary, MOH Brazil,</a:t>
            </a:r>
            <a:r>
              <a:rPr lang="en-US" dirty="0">
                <a:latin typeface="+mj-lt"/>
              </a:rPr>
              <a:t> </a:t>
            </a:r>
            <a:r>
              <a:rPr lang="en-US" i="1" dirty="0">
                <a:effectLst/>
                <a:latin typeface="+mj-lt"/>
              </a:rPr>
              <a:t>Brasilia DF, Brazil</a:t>
            </a:r>
            <a:br>
              <a:rPr lang="en-US" i="1" dirty="0">
                <a:effectLst/>
                <a:latin typeface="+mj-lt"/>
              </a:rPr>
            </a:br>
            <a:endParaRPr lang="en-US" dirty="0">
              <a:effectLst/>
              <a:latin typeface="+mj-lt"/>
            </a:endParaRPr>
          </a:p>
          <a:p>
            <a:r>
              <a:rPr lang="en-US" i="1" dirty="0">
                <a:effectLst/>
                <a:latin typeface="+mj-lt"/>
              </a:rPr>
              <a:t>3 Project and Innovation Coordination, Primary Care Secretary, MOH Brazil, Brasilia DF,</a:t>
            </a:r>
            <a:endParaRPr lang="en-US" dirty="0">
              <a:effectLst/>
              <a:latin typeface="+mj-lt"/>
            </a:endParaRPr>
          </a:p>
          <a:p>
            <a:r>
              <a:rPr lang="en-US" i="1" dirty="0">
                <a:effectLst/>
                <a:latin typeface="+mj-lt"/>
              </a:rPr>
              <a:t>Brazil</a:t>
            </a:r>
            <a:endParaRPr lang="en-US" dirty="0">
              <a:effectLst/>
              <a:latin typeface="+mj-lt"/>
            </a:endParaRPr>
          </a:p>
          <a:p>
            <a:pPr marL="0" marR="0" lvl="0" indent="0" algn="l" rtl="0">
              <a:lnSpc>
                <a:spcPct val="90000"/>
              </a:lnSpc>
              <a:spcBef>
                <a:spcPts val="0"/>
              </a:spcBef>
              <a:spcAft>
                <a:spcPts val="0"/>
              </a:spcAft>
              <a:buClr>
                <a:srgbClr val="000000"/>
              </a:buClr>
              <a:buSzPts val="5300"/>
              <a:buFont typeface="Oswald"/>
              <a:buNone/>
            </a:pPr>
            <a:endParaRPr sz="100" b="0" i="0" u="none" strike="noStrike" cap="none" dirty="0">
              <a:solidFill>
                <a:schemeClr val="accent1"/>
              </a:solidFill>
              <a:latin typeface="Arial"/>
              <a:ea typeface="Arial"/>
              <a:cs typeface="Arial"/>
              <a:sym typeface="Arial"/>
            </a:endParaRPr>
          </a:p>
        </p:txBody>
      </p:sp>
      <p:sp>
        <p:nvSpPr>
          <p:cNvPr id="266" name="Google Shape;266;g2498d24fe36_1_117"/>
          <p:cNvSpPr/>
          <p:nvPr/>
        </p:nvSpPr>
        <p:spPr>
          <a:xfrm flipH="1">
            <a:off x="6139035" y="4953900"/>
            <a:ext cx="796500" cy="19041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g2498d24fe36_1_117"/>
          <p:cNvSpPr/>
          <p:nvPr/>
        </p:nvSpPr>
        <p:spPr>
          <a:xfrm>
            <a:off x="6908026" y="4953900"/>
            <a:ext cx="2388574" cy="19041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B258C66-EA76-41BD-F686-0C51D3DC78D5}"/>
              </a:ext>
            </a:extLst>
          </p:cNvPr>
          <p:cNvSpPr>
            <a:spLocks noGrp="1"/>
          </p:cNvSpPr>
          <p:nvPr>
            <p:ph type="subTitle" idx="1"/>
          </p:nvPr>
        </p:nvSpPr>
        <p:spPr/>
        <p:txBody>
          <a:bodyPr>
            <a:normAutofit fontScale="92500" lnSpcReduction="20000"/>
          </a:bodyPr>
          <a:lstStyle/>
          <a:p>
            <a:r>
              <a:rPr lang="en-BR" sz="2400" dirty="0">
                <a:effectLst/>
                <a:latin typeface="Calibri" panose="020F0502020204030204" pitchFamily="34" charset="0"/>
                <a:ea typeface="Arial" panose="020B0604020202020204" pitchFamily="34" charset="0"/>
                <a:cs typeface="Calibri" panose="020F0502020204030204" pitchFamily="34" charset="0"/>
              </a:rPr>
              <a:t>The IPS is an extract of an electronic health record that contains essential health information intended for use in unscheduled and cross-border care settings and could also be used as a national continuity of care document </a:t>
            </a:r>
            <a:r>
              <a:rPr lang="en-BR" sz="2400" dirty="0">
                <a:effectLst/>
                <a:latin typeface="Calibri" panose="020F0502020204030204" pitchFamily="34" charset="0"/>
                <a:cs typeface="Calibri" panose="020F0502020204030204" pitchFamily="34" charset="0"/>
              </a:rPr>
              <a:t> </a:t>
            </a:r>
          </a:p>
          <a:p>
            <a:r>
              <a:rPr lang="en-BR" sz="2400" dirty="0">
                <a:effectLst/>
                <a:latin typeface="Calibri" panose="020F0502020204030204" pitchFamily="34" charset="0"/>
                <a:ea typeface="Arial" panose="020B0604020202020204" pitchFamily="34" charset="0"/>
                <a:cs typeface="Calibri" panose="020F0502020204030204" pitchFamily="34" charset="0"/>
              </a:rPr>
              <a:t>The development of the Brazilian IPS attends three of the seven strategic axes of the Brazilian Digital Health Strategy (ESD20-28): 3-support for better healthcare delivery; 4- the user as protagonist; 7- connectivity environment. </a:t>
            </a:r>
          </a:p>
          <a:p>
            <a:r>
              <a:rPr lang="en-BR" sz="2400" dirty="0">
                <a:solidFill>
                  <a:srgbClr val="212121"/>
                </a:solidFill>
                <a:effectLst/>
                <a:latin typeface="Calibri" panose="020F0502020204030204" pitchFamily="34" charset="0"/>
                <a:ea typeface="Arial" panose="020B0604020202020204" pitchFamily="34" charset="0"/>
                <a:cs typeface="Calibri" panose="020F0502020204030204" pitchFamily="34" charset="0"/>
              </a:rPr>
              <a:t>The IPS-Brazil project is a collaboration between Sírio-Libanês Hospital and the Brazilian Ministry of Health through the Support Program for Institutional Development of the Unified Health System (PROADI-SUS)</a:t>
            </a:r>
            <a:r>
              <a:rPr lang="en-BR" sz="2400" dirty="0">
                <a:effectLst/>
                <a:latin typeface="Calibri" panose="020F0502020204030204" pitchFamily="34" charset="0"/>
                <a:cs typeface="Calibri" panose="020F0502020204030204" pitchFamily="34" charset="0"/>
              </a:rPr>
              <a:t> </a:t>
            </a:r>
          </a:p>
          <a:p>
            <a:endParaRPr lang="en-BR" dirty="0"/>
          </a:p>
        </p:txBody>
      </p:sp>
      <p:sp>
        <p:nvSpPr>
          <p:cNvPr id="3" name="Picture Placeholder 2">
            <a:extLst>
              <a:ext uri="{FF2B5EF4-FFF2-40B4-BE49-F238E27FC236}">
                <a16:creationId xmlns:a16="http://schemas.microsoft.com/office/drawing/2014/main" id="{BDDA8164-06C9-8F18-0FC7-494C7AF3E568}"/>
              </a:ext>
            </a:extLst>
          </p:cNvPr>
          <p:cNvSpPr>
            <a:spLocks noGrp="1"/>
          </p:cNvSpPr>
          <p:nvPr>
            <p:ph type="pic" idx="2"/>
          </p:nvPr>
        </p:nvSpPr>
        <p:spPr/>
      </p:sp>
      <p:sp>
        <p:nvSpPr>
          <p:cNvPr id="4" name="Title 3">
            <a:extLst>
              <a:ext uri="{FF2B5EF4-FFF2-40B4-BE49-F238E27FC236}">
                <a16:creationId xmlns:a16="http://schemas.microsoft.com/office/drawing/2014/main" id="{201372A9-0438-48CA-981C-AF9A0624DE71}"/>
              </a:ext>
            </a:extLst>
          </p:cNvPr>
          <p:cNvSpPr>
            <a:spLocks noGrp="1"/>
          </p:cNvSpPr>
          <p:nvPr>
            <p:ph type="ctrTitle"/>
          </p:nvPr>
        </p:nvSpPr>
        <p:spPr/>
        <p:txBody>
          <a:bodyPr/>
          <a:lstStyle/>
          <a:p>
            <a:r>
              <a:rPr lang="en-BR" dirty="0">
                <a:latin typeface="Calibri" panose="020F0502020204030204" pitchFamily="34" charset="0"/>
                <a:cs typeface="Calibri" panose="020F0502020204030204" pitchFamily="34" charset="0"/>
              </a:rPr>
              <a:t>Background</a:t>
            </a:r>
          </a:p>
        </p:txBody>
      </p:sp>
    </p:spTree>
    <p:extLst>
      <p:ext uri="{BB962C8B-B14F-4D97-AF65-F5344CB8AC3E}">
        <p14:creationId xmlns:p14="http://schemas.microsoft.com/office/powerpoint/2010/main" val="3278571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7EF90B5-C598-A644-EBE3-E8570176C728}"/>
              </a:ext>
            </a:extLst>
          </p:cNvPr>
          <p:cNvSpPr>
            <a:spLocks noGrp="1"/>
          </p:cNvSpPr>
          <p:nvPr>
            <p:ph type="pic" idx="2"/>
          </p:nvPr>
        </p:nvSpPr>
        <p:spPr/>
      </p:sp>
      <p:sp>
        <p:nvSpPr>
          <p:cNvPr id="4" name="Title 3">
            <a:extLst>
              <a:ext uri="{FF2B5EF4-FFF2-40B4-BE49-F238E27FC236}">
                <a16:creationId xmlns:a16="http://schemas.microsoft.com/office/drawing/2014/main" id="{81536812-298B-F632-E30C-DF8D620C02D1}"/>
              </a:ext>
            </a:extLst>
          </p:cNvPr>
          <p:cNvSpPr>
            <a:spLocks noGrp="1"/>
          </p:cNvSpPr>
          <p:nvPr>
            <p:ph type="ctrTitle"/>
          </p:nvPr>
        </p:nvSpPr>
        <p:spPr>
          <a:xfrm>
            <a:off x="457200" y="182600"/>
            <a:ext cx="8965580" cy="492443"/>
          </a:xfrm>
        </p:spPr>
        <p:txBody>
          <a:bodyPr/>
          <a:lstStyle/>
          <a:p>
            <a:r>
              <a:rPr lang="en-US" sz="3200" b="1" i="0" u="none" strike="noStrike" cap="none" dirty="0">
                <a:solidFill>
                  <a:schemeClr val="dk1"/>
                </a:solidFill>
                <a:latin typeface="Calibri" panose="020F0502020204030204" pitchFamily="34" charset="0"/>
                <a:cs typeface="Calibri" panose="020F0502020204030204" pitchFamily="34" charset="0"/>
                <a:sym typeface="Arial"/>
              </a:rPr>
              <a:t>Sections IPS Brazil</a:t>
            </a:r>
            <a:endParaRPr lang="en-BR" sz="3200" dirty="0">
              <a:latin typeface="Calibri" panose="020F0502020204030204" pitchFamily="34" charset="0"/>
              <a:cs typeface="Calibri" panose="020F0502020204030204" pitchFamily="34" charset="0"/>
            </a:endParaRPr>
          </a:p>
        </p:txBody>
      </p:sp>
      <p:sp>
        <p:nvSpPr>
          <p:cNvPr id="6" name="Subtitle 5">
            <a:extLst>
              <a:ext uri="{FF2B5EF4-FFF2-40B4-BE49-F238E27FC236}">
                <a16:creationId xmlns:a16="http://schemas.microsoft.com/office/drawing/2014/main" id="{ACE0E339-48FD-B199-BFD1-1F17D0733317}"/>
              </a:ext>
            </a:extLst>
          </p:cNvPr>
          <p:cNvSpPr>
            <a:spLocks noGrp="1"/>
          </p:cNvSpPr>
          <p:nvPr>
            <p:ph type="subTitle" idx="1"/>
          </p:nvPr>
        </p:nvSpPr>
        <p:spPr/>
        <p:txBody>
          <a:bodyPr/>
          <a:lstStyle/>
          <a:p>
            <a:endParaRPr lang="en-BR"/>
          </a:p>
        </p:txBody>
      </p:sp>
      <p:grpSp>
        <p:nvGrpSpPr>
          <p:cNvPr id="7" name="Group 6">
            <a:extLst>
              <a:ext uri="{FF2B5EF4-FFF2-40B4-BE49-F238E27FC236}">
                <a16:creationId xmlns:a16="http://schemas.microsoft.com/office/drawing/2014/main" id="{896D7ACF-5275-F701-23E5-2CC8D2C3B9E9}"/>
              </a:ext>
            </a:extLst>
          </p:cNvPr>
          <p:cNvGrpSpPr/>
          <p:nvPr/>
        </p:nvGrpSpPr>
        <p:grpSpPr>
          <a:xfrm>
            <a:off x="1805900" y="818865"/>
            <a:ext cx="8965580" cy="4929651"/>
            <a:chOff x="1857948" y="728951"/>
            <a:chExt cx="8913532" cy="5019566"/>
          </a:xfrm>
        </p:grpSpPr>
        <p:pic>
          <p:nvPicPr>
            <p:cNvPr id="8" name="Picture 7">
              <a:extLst>
                <a:ext uri="{FF2B5EF4-FFF2-40B4-BE49-F238E27FC236}">
                  <a16:creationId xmlns:a16="http://schemas.microsoft.com/office/drawing/2014/main" id="{D179816C-ECA6-C731-70B2-0F63A9FB16B1}"/>
                </a:ext>
              </a:extLst>
            </p:cNvPr>
            <p:cNvPicPr>
              <a:picLocks noChangeAspect="1"/>
            </p:cNvPicPr>
            <p:nvPr/>
          </p:nvPicPr>
          <p:blipFill>
            <a:blip r:embed="rId2"/>
            <a:stretch>
              <a:fillRect/>
            </a:stretch>
          </p:blipFill>
          <p:spPr>
            <a:xfrm>
              <a:off x="1857948" y="728951"/>
              <a:ext cx="8913532" cy="5019566"/>
            </a:xfrm>
            <a:prstGeom prst="rect">
              <a:avLst/>
            </a:prstGeom>
          </p:spPr>
        </p:pic>
        <p:sp>
          <p:nvSpPr>
            <p:cNvPr id="9" name="5-Point Star 8">
              <a:extLst>
                <a:ext uri="{FF2B5EF4-FFF2-40B4-BE49-F238E27FC236}">
                  <a16:creationId xmlns:a16="http://schemas.microsoft.com/office/drawing/2014/main" id="{ECCDDB24-AAB5-06EE-3AE0-D18FA5AD784C}"/>
                </a:ext>
              </a:extLst>
            </p:cNvPr>
            <p:cNvSpPr/>
            <p:nvPr/>
          </p:nvSpPr>
          <p:spPr>
            <a:xfrm>
              <a:off x="6476311" y="1487606"/>
              <a:ext cx="641445" cy="641444"/>
            </a:xfrm>
            <a:prstGeom prst="star5">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0" name="5-Point Star 9">
              <a:extLst>
                <a:ext uri="{FF2B5EF4-FFF2-40B4-BE49-F238E27FC236}">
                  <a16:creationId xmlns:a16="http://schemas.microsoft.com/office/drawing/2014/main" id="{1E6B7521-97A7-A193-85DA-B5DEEAA78C7B}"/>
                </a:ext>
              </a:extLst>
            </p:cNvPr>
            <p:cNvSpPr/>
            <p:nvPr/>
          </p:nvSpPr>
          <p:spPr>
            <a:xfrm>
              <a:off x="6471357" y="4492388"/>
              <a:ext cx="641445" cy="641444"/>
            </a:xfrm>
            <a:prstGeom prst="star5">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1" name="5-Point Star 10">
              <a:extLst>
                <a:ext uri="{FF2B5EF4-FFF2-40B4-BE49-F238E27FC236}">
                  <a16:creationId xmlns:a16="http://schemas.microsoft.com/office/drawing/2014/main" id="{9D856C6D-8676-1AF9-8AFB-AFF621A9DAFC}"/>
                </a:ext>
              </a:extLst>
            </p:cNvPr>
            <p:cNvSpPr/>
            <p:nvPr/>
          </p:nvSpPr>
          <p:spPr>
            <a:xfrm>
              <a:off x="3662192" y="1355678"/>
              <a:ext cx="641445" cy="641444"/>
            </a:xfrm>
            <a:prstGeom prst="star5">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12" name="5-Point Star 11">
              <a:extLst>
                <a:ext uri="{FF2B5EF4-FFF2-40B4-BE49-F238E27FC236}">
                  <a16:creationId xmlns:a16="http://schemas.microsoft.com/office/drawing/2014/main" id="{4CDA0342-BE92-4564-F7C1-A639EEB0DFB3}"/>
                </a:ext>
              </a:extLst>
            </p:cNvPr>
            <p:cNvSpPr/>
            <p:nvPr/>
          </p:nvSpPr>
          <p:spPr>
            <a:xfrm>
              <a:off x="3425674" y="2405351"/>
              <a:ext cx="641445" cy="641444"/>
            </a:xfrm>
            <a:prstGeom prst="star5">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grpSp>
      <p:sp>
        <p:nvSpPr>
          <p:cNvPr id="14" name="TextBox 13">
            <a:extLst>
              <a:ext uri="{FF2B5EF4-FFF2-40B4-BE49-F238E27FC236}">
                <a16:creationId xmlns:a16="http://schemas.microsoft.com/office/drawing/2014/main" id="{FE88F672-2639-7BF8-A34A-C2EABAFC8036}"/>
              </a:ext>
            </a:extLst>
          </p:cNvPr>
          <p:cNvSpPr txBox="1"/>
          <p:nvPr/>
        </p:nvSpPr>
        <p:spPr>
          <a:xfrm>
            <a:off x="1723029" y="5980838"/>
            <a:ext cx="9560063" cy="338554"/>
          </a:xfrm>
          <a:prstGeom prst="rect">
            <a:avLst/>
          </a:prstGeom>
          <a:noFill/>
        </p:spPr>
        <p:txBody>
          <a:bodyPr wrap="square">
            <a:spAutoFit/>
          </a:bodyPr>
          <a:lstStyle/>
          <a:p>
            <a:r>
              <a:rPr lang="en-US" sz="1600" dirty="0">
                <a:effectLst/>
                <a:latin typeface="Helvetica" pitchFamily="2" charset="0"/>
              </a:rPr>
              <a:t>This presentation describes the mapping of the Brazilian </a:t>
            </a:r>
            <a:r>
              <a:rPr lang="en-US" sz="1600" dirty="0">
                <a:latin typeface="Helvetica" pitchFamily="2" charset="0"/>
              </a:rPr>
              <a:t>list of </a:t>
            </a:r>
            <a:r>
              <a:rPr lang="en-US" sz="1600" dirty="0" err="1">
                <a:latin typeface="Helvetica" pitchFamily="2" charset="0"/>
              </a:rPr>
              <a:t>immunobiologics</a:t>
            </a:r>
            <a:r>
              <a:rPr lang="en-US" sz="1600" dirty="0">
                <a:latin typeface="Helvetica" pitchFamily="2" charset="0"/>
              </a:rPr>
              <a:t> </a:t>
            </a:r>
            <a:r>
              <a:rPr lang="en-US" sz="1600" dirty="0">
                <a:effectLst/>
                <a:latin typeface="Helvetica" pitchFamily="2" charset="0"/>
              </a:rPr>
              <a:t>to SNOMED IPS</a:t>
            </a:r>
          </a:p>
        </p:txBody>
      </p:sp>
    </p:spTree>
    <p:extLst>
      <p:ext uri="{BB962C8B-B14F-4D97-AF65-F5344CB8AC3E}">
        <p14:creationId xmlns:p14="http://schemas.microsoft.com/office/powerpoint/2010/main" val="609886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40B9220-6ED7-A66E-C291-745B0D7C117A}"/>
              </a:ext>
            </a:extLst>
          </p:cNvPr>
          <p:cNvPicPr>
            <a:picLocks noChangeAspect="1"/>
          </p:cNvPicPr>
          <p:nvPr/>
        </p:nvPicPr>
        <p:blipFill>
          <a:blip r:embed="rId2"/>
          <a:stretch>
            <a:fillRect/>
          </a:stretch>
        </p:blipFill>
        <p:spPr>
          <a:xfrm>
            <a:off x="3289610" y="1095384"/>
            <a:ext cx="7205546" cy="5259404"/>
          </a:xfrm>
          <a:prstGeom prst="rect">
            <a:avLst/>
          </a:prstGeom>
        </p:spPr>
      </p:pic>
      <p:sp>
        <p:nvSpPr>
          <p:cNvPr id="3" name="Picture Placeholder 2">
            <a:extLst>
              <a:ext uri="{FF2B5EF4-FFF2-40B4-BE49-F238E27FC236}">
                <a16:creationId xmlns:a16="http://schemas.microsoft.com/office/drawing/2014/main" id="{78A52DB5-4837-F796-57AC-3870A8B3848B}"/>
              </a:ext>
            </a:extLst>
          </p:cNvPr>
          <p:cNvSpPr>
            <a:spLocks noGrp="1"/>
          </p:cNvSpPr>
          <p:nvPr>
            <p:ph type="pic" idx="2"/>
          </p:nvPr>
        </p:nvSpPr>
        <p:spPr/>
      </p:sp>
      <p:sp>
        <p:nvSpPr>
          <p:cNvPr id="4" name="Title 3">
            <a:extLst>
              <a:ext uri="{FF2B5EF4-FFF2-40B4-BE49-F238E27FC236}">
                <a16:creationId xmlns:a16="http://schemas.microsoft.com/office/drawing/2014/main" id="{7D805DC4-17C6-19B9-636E-897AA39A160D}"/>
              </a:ext>
            </a:extLst>
          </p:cNvPr>
          <p:cNvSpPr>
            <a:spLocks noGrp="1"/>
          </p:cNvSpPr>
          <p:nvPr>
            <p:ph type="ctrTitle"/>
          </p:nvPr>
        </p:nvSpPr>
        <p:spPr>
          <a:xfrm>
            <a:off x="457200" y="365760"/>
            <a:ext cx="9177130" cy="1107996"/>
          </a:xfrm>
        </p:spPr>
        <p:txBody>
          <a:bodyPr/>
          <a:lstStyle/>
          <a:p>
            <a:r>
              <a:rPr lang="en-BR" dirty="0">
                <a:latin typeface="Calibri" panose="020F0502020204030204" pitchFamily="34" charset="0"/>
                <a:cs typeface="Calibri" panose="020F0502020204030204" pitchFamily="34" charset="0"/>
              </a:rPr>
              <a:t>Brazilian National Digital Health Strategy</a:t>
            </a:r>
          </a:p>
        </p:txBody>
      </p:sp>
      <p:sp>
        <p:nvSpPr>
          <p:cNvPr id="7" name="TextBox 6">
            <a:extLst>
              <a:ext uri="{FF2B5EF4-FFF2-40B4-BE49-F238E27FC236}">
                <a16:creationId xmlns:a16="http://schemas.microsoft.com/office/drawing/2014/main" id="{CD14C3E4-F375-7B52-658B-992260B45464}"/>
              </a:ext>
            </a:extLst>
          </p:cNvPr>
          <p:cNvSpPr txBox="1"/>
          <p:nvPr/>
        </p:nvSpPr>
        <p:spPr>
          <a:xfrm>
            <a:off x="3289610" y="3807726"/>
            <a:ext cx="1542197" cy="276999"/>
          </a:xfrm>
          <a:prstGeom prst="rect">
            <a:avLst/>
          </a:prstGeom>
          <a:solidFill>
            <a:schemeClr val="bg1"/>
          </a:solidFill>
        </p:spPr>
        <p:txBody>
          <a:bodyPr wrap="square" rtlCol="0">
            <a:spAutoFit/>
          </a:bodyPr>
          <a:lstStyle/>
          <a:p>
            <a:r>
              <a:rPr lang="en-US" sz="1200" dirty="0">
                <a:solidFill>
                  <a:srgbClr val="253F7A"/>
                </a:solidFill>
              </a:rPr>
              <a:t>U</a:t>
            </a:r>
            <a:r>
              <a:rPr lang="en-BR" sz="1200" dirty="0">
                <a:solidFill>
                  <a:srgbClr val="253F7A"/>
                </a:solidFill>
              </a:rPr>
              <a:t>sers Communities</a:t>
            </a:r>
          </a:p>
        </p:txBody>
      </p:sp>
      <p:sp>
        <p:nvSpPr>
          <p:cNvPr id="8" name="TextBox 7">
            <a:extLst>
              <a:ext uri="{FF2B5EF4-FFF2-40B4-BE49-F238E27FC236}">
                <a16:creationId xmlns:a16="http://schemas.microsoft.com/office/drawing/2014/main" id="{5BE3515C-83C7-749C-E8DD-CF5AD2436FE6}"/>
              </a:ext>
            </a:extLst>
          </p:cNvPr>
          <p:cNvSpPr txBox="1"/>
          <p:nvPr/>
        </p:nvSpPr>
        <p:spPr>
          <a:xfrm>
            <a:off x="3455657" y="5081257"/>
            <a:ext cx="1542197" cy="276999"/>
          </a:xfrm>
          <a:prstGeom prst="rect">
            <a:avLst/>
          </a:prstGeom>
          <a:solidFill>
            <a:schemeClr val="bg1"/>
          </a:solidFill>
        </p:spPr>
        <p:txBody>
          <a:bodyPr wrap="square" rtlCol="0">
            <a:spAutoFit/>
          </a:bodyPr>
          <a:lstStyle/>
          <a:p>
            <a:r>
              <a:rPr lang="en-US" sz="1200" dirty="0">
                <a:solidFill>
                  <a:srgbClr val="253F7A"/>
                </a:solidFill>
              </a:rPr>
              <a:t>Laboratories</a:t>
            </a:r>
            <a:endParaRPr lang="en-BR" sz="1200" dirty="0">
              <a:solidFill>
                <a:srgbClr val="253F7A"/>
              </a:solidFill>
            </a:endParaRPr>
          </a:p>
        </p:txBody>
      </p:sp>
      <p:sp>
        <p:nvSpPr>
          <p:cNvPr id="9" name="TextBox 8">
            <a:extLst>
              <a:ext uri="{FF2B5EF4-FFF2-40B4-BE49-F238E27FC236}">
                <a16:creationId xmlns:a16="http://schemas.microsoft.com/office/drawing/2014/main" id="{4054F0C4-DDF8-B2A1-3F98-0C4D87DBCD9C}"/>
              </a:ext>
            </a:extLst>
          </p:cNvPr>
          <p:cNvSpPr txBox="1"/>
          <p:nvPr/>
        </p:nvSpPr>
        <p:spPr>
          <a:xfrm>
            <a:off x="4226755" y="5796592"/>
            <a:ext cx="1542197" cy="276999"/>
          </a:xfrm>
          <a:prstGeom prst="rect">
            <a:avLst/>
          </a:prstGeom>
          <a:solidFill>
            <a:schemeClr val="bg1"/>
          </a:solidFill>
        </p:spPr>
        <p:txBody>
          <a:bodyPr wrap="square" rtlCol="0">
            <a:spAutoFit/>
          </a:bodyPr>
          <a:lstStyle/>
          <a:p>
            <a:r>
              <a:rPr lang="en-US" sz="1200" dirty="0">
                <a:solidFill>
                  <a:srgbClr val="253F7A"/>
                </a:solidFill>
              </a:rPr>
              <a:t>R&amp;D  Centers</a:t>
            </a:r>
            <a:endParaRPr lang="en-BR" sz="1200" dirty="0">
              <a:solidFill>
                <a:srgbClr val="253F7A"/>
              </a:solidFill>
            </a:endParaRPr>
          </a:p>
        </p:txBody>
      </p:sp>
      <p:sp>
        <p:nvSpPr>
          <p:cNvPr id="10" name="TextBox 9">
            <a:extLst>
              <a:ext uri="{FF2B5EF4-FFF2-40B4-BE49-F238E27FC236}">
                <a16:creationId xmlns:a16="http://schemas.microsoft.com/office/drawing/2014/main" id="{2AC2B78E-EBD0-5F97-9E1C-619F5FCB64C0}"/>
              </a:ext>
            </a:extLst>
          </p:cNvPr>
          <p:cNvSpPr txBox="1"/>
          <p:nvPr/>
        </p:nvSpPr>
        <p:spPr>
          <a:xfrm>
            <a:off x="5350187" y="6071906"/>
            <a:ext cx="1187092" cy="276999"/>
          </a:xfrm>
          <a:prstGeom prst="rect">
            <a:avLst/>
          </a:prstGeom>
          <a:solidFill>
            <a:schemeClr val="bg1"/>
          </a:solidFill>
        </p:spPr>
        <p:txBody>
          <a:bodyPr wrap="square" rtlCol="0">
            <a:spAutoFit/>
          </a:bodyPr>
          <a:lstStyle/>
          <a:p>
            <a:r>
              <a:rPr lang="en-US" sz="1200" dirty="0">
                <a:solidFill>
                  <a:srgbClr val="253F7A"/>
                </a:solidFill>
              </a:rPr>
              <a:t>Pharmacies</a:t>
            </a:r>
            <a:endParaRPr lang="en-BR" sz="1200" dirty="0">
              <a:solidFill>
                <a:srgbClr val="253F7A"/>
              </a:solidFill>
            </a:endParaRPr>
          </a:p>
        </p:txBody>
      </p:sp>
      <p:sp>
        <p:nvSpPr>
          <p:cNvPr id="11" name="TextBox 10">
            <a:extLst>
              <a:ext uri="{FF2B5EF4-FFF2-40B4-BE49-F238E27FC236}">
                <a16:creationId xmlns:a16="http://schemas.microsoft.com/office/drawing/2014/main" id="{CB89E9CF-4541-A925-6CB1-FF0CC2D011E4}"/>
              </a:ext>
            </a:extLst>
          </p:cNvPr>
          <p:cNvSpPr txBox="1"/>
          <p:nvPr/>
        </p:nvSpPr>
        <p:spPr>
          <a:xfrm>
            <a:off x="6557876" y="6066023"/>
            <a:ext cx="1187092" cy="276999"/>
          </a:xfrm>
          <a:prstGeom prst="rect">
            <a:avLst/>
          </a:prstGeom>
          <a:solidFill>
            <a:schemeClr val="bg1"/>
          </a:solidFill>
        </p:spPr>
        <p:txBody>
          <a:bodyPr wrap="square" rtlCol="0">
            <a:spAutoFit/>
          </a:bodyPr>
          <a:lstStyle/>
          <a:p>
            <a:r>
              <a:rPr lang="en-US" sz="1200" dirty="0">
                <a:solidFill>
                  <a:srgbClr val="253F7A"/>
                </a:solidFill>
              </a:rPr>
              <a:t>Pharmacies</a:t>
            </a:r>
            <a:endParaRPr lang="en-BR" sz="1200" dirty="0">
              <a:solidFill>
                <a:srgbClr val="253F7A"/>
              </a:solidFill>
            </a:endParaRPr>
          </a:p>
        </p:txBody>
      </p:sp>
      <p:sp>
        <p:nvSpPr>
          <p:cNvPr id="12" name="TextBox 11">
            <a:extLst>
              <a:ext uri="{FF2B5EF4-FFF2-40B4-BE49-F238E27FC236}">
                <a16:creationId xmlns:a16="http://schemas.microsoft.com/office/drawing/2014/main" id="{A2158411-AD30-DFE0-27F6-A2A9929D605C}"/>
              </a:ext>
            </a:extLst>
          </p:cNvPr>
          <p:cNvSpPr txBox="1"/>
          <p:nvPr/>
        </p:nvSpPr>
        <p:spPr>
          <a:xfrm>
            <a:off x="7829529" y="5796591"/>
            <a:ext cx="1187092" cy="646331"/>
          </a:xfrm>
          <a:prstGeom prst="rect">
            <a:avLst/>
          </a:prstGeom>
          <a:solidFill>
            <a:schemeClr val="bg1"/>
          </a:solidFill>
        </p:spPr>
        <p:txBody>
          <a:bodyPr wrap="square" rtlCol="0">
            <a:spAutoFit/>
          </a:bodyPr>
          <a:lstStyle/>
          <a:p>
            <a:r>
              <a:rPr lang="en-US" sz="1200" dirty="0">
                <a:solidFill>
                  <a:srgbClr val="253F7A"/>
                </a:solidFill>
              </a:rPr>
              <a:t>Urgency and</a:t>
            </a:r>
          </a:p>
          <a:p>
            <a:r>
              <a:rPr lang="en-US" sz="1200" dirty="0">
                <a:solidFill>
                  <a:srgbClr val="253F7A"/>
                </a:solidFill>
              </a:rPr>
              <a:t>Emergency Care</a:t>
            </a:r>
            <a:endParaRPr lang="en-BR" sz="1200" dirty="0">
              <a:solidFill>
                <a:srgbClr val="253F7A"/>
              </a:solidFill>
            </a:endParaRPr>
          </a:p>
        </p:txBody>
      </p:sp>
      <p:sp>
        <p:nvSpPr>
          <p:cNvPr id="14" name="TextBox 13">
            <a:extLst>
              <a:ext uri="{FF2B5EF4-FFF2-40B4-BE49-F238E27FC236}">
                <a16:creationId xmlns:a16="http://schemas.microsoft.com/office/drawing/2014/main" id="{C6D89100-A152-21CD-7F28-3736F0721702}"/>
              </a:ext>
            </a:extLst>
          </p:cNvPr>
          <p:cNvSpPr txBox="1"/>
          <p:nvPr/>
        </p:nvSpPr>
        <p:spPr>
          <a:xfrm>
            <a:off x="8903789" y="5296328"/>
            <a:ext cx="1757414" cy="461665"/>
          </a:xfrm>
          <a:prstGeom prst="rect">
            <a:avLst/>
          </a:prstGeom>
          <a:solidFill>
            <a:schemeClr val="bg1"/>
          </a:solidFill>
        </p:spPr>
        <p:txBody>
          <a:bodyPr wrap="square">
            <a:spAutoFit/>
          </a:bodyPr>
          <a:lstStyle/>
          <a:p>
            <a:r>
              <a:rPr lang="en-US" sz="1200" dirty="0">
                <a:solidFill>
                  <a:srgbClr val="253F7A"/>
                </a:solidFill>
              </a:rPr>
              <a:t>Population </a:t>
            </a:r>
            <a:br>
              <a:rPr lang="en-US" sz="1200" dirty="0">
                <a:solidFill>
                  <a:srgbClr val="253F7A"/>
                </a:solidFill>
              </a:rPr>
            </a:br>
            <a:r>
              <a:rPr lang="en-US" sz="1200" dirty="0">
                <a:solidFill>
                  <a:srgbClr val="253F7A"/>
                </a:solidFill>
              </a:rPr>
              <a:t>Health</a:t>
            </a:r>
            <a:endParaRPr lang="en-BR" sz="1200" dirty="0">
              <a:solidFill>
                <a:srgbClr val="253F7A"/>
              </a:solidFill>
            </a:endParaRPr>
          </a:p>
        </p:txBody>
      </p:sp>
      <p:sp>
        <p:nvSpPr>
          <p:cNvPr id="15" name="TextBox 14">
            <a:extLst>
              <a:ext uri="{FF2B5EF4-FFF2-40B4-BE49-F238E27FC236}">
                <a16:creationId xmlns:a16="http://schemas.microsoft.com/office/drawing/2014/main" id="{EE7317BA-6856-43AF-278B-78E456012302}"/>
              </a:ext>
            </a:extLst>
          </p:cNvPr>
          <p:cNvSpPr txBox="1"/>
          <p:nvPr/>
        </p:nvSpPr>
        <p:spPr>
          <a:xfrm>
            <a:off x="8863108" y="4084725"/>
            <a:ext cx="1400271" cy="461665"/>
          </a:xfrm>
          <a:prstGeom prst="rect">
            <a:avLst/>
          </a:prstGeom>
          <a:solidFill>
            <a:schemeClr val="bg1"/>
          </a:solidFill>
        </p:spPr>
        <p:txBody>
          <a:bodyPr wrap="square">
            <a:spAutoFit/>
          </a:bodyPr>
          <a:lstStyle/>
          <a:p>
            <a:r>
              <a:rPr lang="en-US" sz="1200" dirty="0">
                <a:solidFill>
                  <a:srgbClr val="253F7A"/>
                </a:solidFill>
              </a:rPr>
              <a:t>Healthcare</a:t>
            </a:r>
            <a:br>
              <a:rPr lang="en-US" sz="1200" dirty="0">
                <a:solidFill>
                  <a:srgbClr val="253F7A"/>
                </a:solidFill>
              </a:rPr>
            </a:br>
            <a:r>
              <a:rPr lang="en-US" sz="1200" dirty="0">
                <a:solidFill>
                  <a:srgbClr val="253F7A"/>
                </a:solidFill>
              </a:rPr>
              <a:t> Providers</a:t>
            </a:r>
            <a:endParaRPr lang="en-BR" sz="1200" dirty="0">
              <a:solidFill>
                <a:srgbClr val="253F7A"/>
              </a:solidFill>
            </a:endParaRPr>
          </a:p>
        </p:txBody>
      </p:sp>
      <p:sp>
        <p:nvSpPr>
          <p:cNvPr id="17" name="TextBox 16">
            <a:extLst>
              <a:ext uri="{FF2B5EF4-FFF2-40B4-BE49-F238E27FC236}">
                <a16:creationId xmlns:a16="http://schemas.microsoft.com/office/drawing/2014/main" id="{16630285-1691-B1CA-F25B-3FF7F63FB479}"/>
              </a:ext>
            </a:extLst>
          </p:cNvPr>
          <p:cNvSpPr txBox="1"/>
          <p:nvPr/>
        </p:nvSpPr>
        <p:spPr>
          <a:xfrm>
            <a:off x="3930820" y="2454497"/>
            <a:ext cx="1542197" cy="276999"/>
          </a:xfrm>
          <a:prstGeom prst="rect">
            <a:avLst/>
          </a:prstGeom>
          <a:solidFill>
            <a:schemeClr val="bg1"/>
          </a:solidFill>
        </p:spPr>
        <p:txBody>
          <a:bodyPr wrap="square" rtlCol="0">
            <a:spAutoFit/>
          </a:bodyPr>
          <a:lstStyle/>
          <a:p>
            <a:r>
              <a:rPr lang="en-US" sz="1200" dirty="0">
                <a:solidFill>
                  <a:srgbClr val="253F7A"/>
                </a:solidFill>
              </a:rPr>
              <a:t>Lines of care </a:t>
            </a:r>
            <a:endParaRPr lang="en-BR" sz="1200" dirty="0">
              <a:solidFill>
                <a:srgbClr val="253F7A"/>
              </a:solidFill>
            </a:endParaRPr>
          </a:p>
        </p:txBody>
      </p:sp>
      <p:sp>
        <p:nvSpPr>
          <p:cNvPr id="18" name="TextBox 17">
            <a:extLst>
              <a:ext uri="{FF2B5EF4-FFF2-40B4-BE49-F238E27FC236}">
                <a16:creationId xmlns:a16="http://schemas.microsoft.com/office/drawing/2014/main" id="{016F5D5F-E5D3-F8FB-9BD1-F0462FC499E2}"/>
              </a:ext>
            </a:extLst>
          </p:cNvPr>
          <p:cNvSpPr txBox="1"/>
          <p:nvPr/>
        </p:nvSpPr>
        <p:spPr>
          <a:xfrm>
            <a:off x="7829529" y="2481708"/>
            <a:ext cx="2160632" cy="276999"/>
          </a:xfrm>
          <a:prstGeom prst="rect">
            <a:avLst/>
          </a:prstGeom>
          <a:solidFill>
            <a:schemeClr val="bg1"/>
          </a:solidFill>
        </p:spPr>
        <p:txBody>
          <a:bodyPr wrap="square" rtlCol="0">
            <a:spAutoFit/>
          </a:bodyPr>
          <a:lstStyle/>
          <a:p>
            <a:r>
              <a:rPr lang="en-US" sz="1200" dirty="0">
                <a:solidFill>
                  <a:srgbClr val="253F7A"/>
                </a:solidFill>
              </a:rPr>
              <a:t>Guidelines /Decision Support</a:t>
            </a:r>
            <a:endParaRPr lang="en-BR" sz="1200" dirty="0">
              <a:solidFill>
                <a:srgbClr val="253F7A"/>
              </a:solidFill>
            </a:endParaRPr>
          </a:p>
        </p:txBody>
      </p:sp>
      <p:sp>
        <p:nvSpPr>
          <p:cNvPr id="19" name="TextBox 18">
            <a:extLst>
              <a:ext uri="{FF2B5EF4-FFF2-40B4-BE49-F238E27FC236}">
                <a16:creationId xmlns:a16="http://schemas.microsoft.com/office/drawing/2014/main" id="{2B6B32B2-AD7C-D3CE-CE6A-B4CF8D7630A3}"/>
              </a:ext>
            </a:extLst>
          </p:cNvPr>
          <p:cNvSpPr txBox="1"/>
          <p:nvPr/>
        </p:nvSpPr>
        <p:spPr>
          <a:xfrm>
            <a:off x="5172634" y="1944199"/>
            <a:ext cx="1542197" cy="276999"/>
          </a:xfrm>
          <a:prstGeom prst="rect">
            <a:avLst/>
          </a:prstGeom>
          <a:solidFill>
            <a:schemeClr val="bg1"/>
          </a:solidFill>
        </p:spPr>
        <p:txBody>
          <a:bodyPr wrap="square" rtlCol="0">
            <a:spAutoFit/>
          </a:bodyPr>
          <a:lstStyle/>
          <a:p>
            <a:r>
              <a:rPr lang="en-US" sz="1200" dirty="0">
                <a:solidFill>
                  <a:srgbClr val="253F7A"/>
                </a:solidFill>
              </a:rPr>
              <a:t>Primary Care Units</a:t>
            </a:r>
            <a:endParaRPr lang="en-BR" sz="1200" dirty="0">
              <a:solidFill>
                <a:srgbClr val="253F7A"/>
              </a:solidFill>
            </a:endParaRPr>
          </a:p>
        </p:txBody>
      </p:sp>
      <p:sp>
        <p:nvSpPr>
          <p:cNvPr id="20" name="TextBox 19">
            <a:extLst>
              <a:ext uri="{FF2B5EF4-FFF2-40B4-BE49-F238E27FC236}">
                <a16:creationId xmlns:a16="http://schemas.microsoft.com/office/drawing/2014/main" id="{8B73ADB9-2B22-6671-9772-1E79F9D16650}"/>
              </a:ext>
            </a:extLst>
          </p:cNvPr>
          <p:cNvSpPr txBox="1"/>
          <p:nvPr/>
        </p:nvSpPr>
        <p:spPr>
          <a:xfrm>
            <a:off x="6714831" y="2094465"/>
            <a:ext cx="1542197" cy="461665"/>
          </a:xfrm>
          <a:prstGeom prst="rect">
            <a:avLst/>
          </a:prstGeom>
          <a:solidFill>
            <a:schemeClr val="bg1"/>
          </a:solidFill>
        </p:spPr>
        <p:txBody>
          <a:bodyPr wrap="square" rtlCol="0">
            <a:spAutoFit/>
          </a:bodyPr>
          <a:lstStyle/>
          <a:p>
            <a:r>
              <a:rPr lang="en-US" sz="1200" dirty="0">
                <a:solidFill>
                  <a:srgbClr val="253F7A"/>
                </a:solidFill>
              </a:rPr>
              <a:t>Specialized Care and Hospitals</a:t>
            </a:r>
            <a:endParaRPr lang="en-BR" sz="1200" dirty="0">
              <a:solidFill>
                <a:srgbClr val="253F7A"/>
              </a:solidFill>
            </a:endParaRPr>
          </a:p>
        </p:txBody>
      </p:sp>
      <p:sp>
        <p:nvSpPr>
          <p:cNvPr id="21" name="TextBox 20">
            <a:extLst>
              <a:ext uri="{FF2B5EF4-FFF2-40B4-BE49-F238E27FC236}">
                <a16:creationId xmlns:a16="http://schemas.microsoft.com/office/drawing/2014/main" id="{AAB8FBEE-B24A-CA18-8C64-0DA36BC99958}"/>
              </a:ext>
            </a:extLst>
          </p:cNvPr>
          <p:cNvSpPr txBox="1"/>
          <p:nvPr/>
        </p:nvSpPr>
        <p:spPr>
          <a:xfrm>
            <a:off x="264553" y="1911039"/>
            <a:ext cx="2955114" cy="3416320"/>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The National Health Data Network (RNDS)</a:t>
            </a:r>
          </a:p>
          <a:p>
            <a:r>
              <a:rPr lang="en-US" sz="2400" dirty="0">
                <a:latin typeface="Calibri" panose="020F0502020204030204" pitchFamily="34" charset="0"/>
                <a:cs typeface="Calibri" panose="020F0502020204030204" pitchFamily="34" charset="0"/>
              </a:rPr>
              <a:t>is the national platform for connecting all health actors. RNDS is the national platform for innovation and health services</a:t>
            </a:r>
            <a:endParaRPr lang="en-BR" sz="2400" dirty="0">
              <a:latin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187C9DCA-A728-4A01-9E87-89C8A9209A21}"/>
              </a:ext>
            </a:extLst>
          </p:cNvPr>
          <p:cNvSpPr txBox="1"/>
          <p:nvPr/>
        </p:nvSpPr>
        <p:spPr>
          <a:xfrm>
            <a:off x="2497540" y="6442922"/>
            <a:ext cx="4572085" cy="307777"/>
          </a:xfrm>
          <a:prstGeom prst="rect">
            <a:avLst/>
          </a:prstGeom>
          <a:noFill/>
        </p:spPr>
        <p:txBody>
          <a:bodyPr wrap="none" rtlCol="0">
            <a:spAutoFit/>
          </a:bodyPr>
          <a:lstStyle/>
          <a:p>
            <a:r>
              <a:rPr lang="en-US" dirty="0">
                <a:hlinkClick r:id="rId3"/>
              </a:rPr>
              <a:t>https://</a:t>
            </a:r>
            <a:r>
              <a:rPr lang="en-US" dirty="0" err="1">
                <a:hlinkClick r:id="rId3"/>
              </a:rPr>
              <a:t>www.gov.br</a:t>
            </a:r>
            <a:r>
              <a:rPr lang="en-US" dirty="0">
                <a:hlinkClick r:id="rId3"/>
              </a:rPr>
              <a:t>/</a:t>
            </a:r>
            <a:r>
              <a:rPr lang="en-US" dirty="0" err="1">
                <a:hlinkClick r:id="rId3"/>
              </a:rPr>
              <a:t>saude</a:t>
            </a:r>
            <a:r>
              <a:rPr lang="en-US" dirty="0">
                <a:hlinkClick r:id="rId3"/>
              </a:rPr>
              <a:t>/</a:t>
            </a:r>
            <a:r>
              <a:rPr lang="en-US" dirty="0" err="1">
                <a:hlinkClick r:id="rId3"/>
              </a:rPr>
              <a:t>pt-br</a:t>
            </a:r>
            <a:r>
              <a:rPr lang="en-US" dirty="0">
                <a:hlinkClick r:id="rId3"/>
              </a:rPr>
              <a:t>/</a:t>
            </a:r>
            <a:r>
              <a:rPr lang="en-US" dirty="0" err="1">
                <a:hlinkClick r:id="rId3"/>
              </a:rPr>
              <a:t>composicao</a:t>
            </a:r>
            <a:r>
              <a:rPr lang="en-US" dirty="0">
                <a:hlinkClick r:id="rId3"/>
              </a:rPr>
              <a:t>/</a:t>
            </a:r>
            <a:r>
              <a:rPr lang="en-US" dirty="0" err="1">
                <a:hlinkClick r:id="rId3"/>
              </a:rPr>
              <a:t>seidigi</a:t>
            </a:r>
            <a:r>
              <a:rPr lang="en-US" dirty="0">
                <a:hlinkClick r:id="rId3"/>
              </a:rPr>
              <a:t>/</a:t>
            </a:r>
            <a:r>
              <a:rPr lang="en-US" dirty="0" err="1">
                <a:hlinkClick r:id="rId3"/>
              </a:rPr>
              <a:t>rnds</a:t>
            </a:r>
            <a:endParaRPr lang="en-BR" dirty="0"/>
          </a:p>
        </p:txBody>
      </p:sp>
      <p:sp>
        <p:nvSpPr>
          <p:cNvPr id="23" name="TextBox 22">
            <a:extLst>
              <a:ext uri="{FF2B5EF4-FFF2-40B4-BE49-F238E27FC236}">
                <a16:creationId xmlns:a16="http://schemas.microsoft.com/office/drawing/2014/main" id="{EFFF53D5-6FC5-B492-CA13-0E5CF8F7DDF1}"/>
              </a:ext>
            </a:extLst>
          </p:cNvPr>
          <p:cNvSpPr txBox="1"/>
          <p:nvPr/>
        </p:nvSpPr>
        <p:spPr>
          <a:xfrm>
            <a:off x="10444329" y="2161121"/>
            <a:ext cx="1664068" cy="3293209"/>
          </a:xfrm>
          <a:prstGeom prst="rect">
            <a:avLst/>
          </a:prstGeom>
          <a:noFill/>
        </p:spPr>
        <p:txBody>
          <a:bodyPr wrap="square" rtlCol="0">
            <a:spAutoFit/>
          </a:bodyPr>
          <a:lstStyle/>
          <a:p>
            <a:pPr marL="285750" indent="-285750">
              <a:buFont typeface="Wingdings" pitchFamily="2" charset="2"/>
              <a:buChar char="Ø"/>
            </a:pPr>
            <a:r>
              <a:rPr lang="en-BR" sz="1600" b="1" dirty="0">
                <a:latin typeface="Calibri" panose="020F0502020204030204" pitchFamily="34" charset="0"/>
                <a:cs typeface="Calibri" panose="020F0502020204030204" pitchFamily="34" charset="0"/>
              </a:rPr>
              <a:t>1.4 billion vaccines registries</a:t>
            </a:r>
            <a:br>
              <a:rPr lang="en-BR" sz="1600" dirty="0">
                <a:latin typeface="Calibri" panose="020F0502020204030204" pitchFamily="34" charset="0"/>
                <a:cs typeface="Calibri" panose="020F0502020204030204" pitchFamily="34" charset="0"/>
              </a:rPr>
            </a:br>
            <a:endParaRPr lang="en-BR" sz="1600"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BR" sz="1600" b="1" dirty="0">
                <a:latin typeface="Calibri" panose="020F0502020204030204" pitchFamily="34" charset="0"/>
                <a:cs typeface="Calibri" panose="020F0502020204030204" pitchFamily="34" charset="0"/>
              </a:rPr>
              <a:t>&gt; 71 million results of COVID19 lab tests</a:t>
            </a:r>
            <a:br>
              <a:rPr lang="en-BR" sz="1600" b="1" dirty="0">
                <a:latin typeface="Calibri" panose="020F0502020204030204" pitchFamily="34" charset="0"/>
                <a:cs typeface="Calibri" panose="020F0502020204030204" pitchFamily="34" charset="0"/>
              </a:rPr>
            </a:br>
            <a:endParaRPr lang="en-BR" sz="1600" b="1" dirty="0">
              <a:latin typeface="Calibri" panose="020F0502020204030204" pitchFamily="34" charset="0"/>
              <a:cs typeface="Calibri" panose="020F0502020204030204" pitchFamily="34" charset="0"/>
            </a:endParaRPr>
          </a:p>
          <a:p>
            <a:pPr marL="285750" indent="-285750">
              <a:buFont typeface="Wingdings" pitchFamily="2" charset="2"/>
              <a:buChar char="Ø"/>
            </a:pPr>
            <a:r>
              <a:rPr lang="en-BR" sz="1600" b="1" dirty="0">
                <a:latin typeface="Calibri" panose="020F0502020204030204" pitchFamily="34" charset="0"/>
                <a:cs typeface="Calibri" panose="020F0502020204030204" pitchFamily="34" charset="0"/>
              </a:rPr>
              <a:t>&gt; 120 thousand outpatient encounters</a:t>
            </a:r>
          </a:p>
        </p:txBody>
      </p:sp>
      <p:sp>
        <p:nvSpPr>
          <p:cNvPr id="2" name="TextBox 1">
            <a:extLst>
              <a:ext uri="{FF2B5EF4-FFF2-40B4-BE49-F238E27FC236}">
                <a16:creationId xmlns:a16="http://schemas.microsoft.com/office/drawing/2014/main" id="{F9DE4537-2EEC-EBBC-788B-9F3DFD016C87}"/>
              </a:ext>
            </a:extLst>
          </p:cNvPr>
          <p:cNvSpPr txBox="1"/>
          <p:nvPr/>
        </p:nvSpPr>
        <p:spPr>
          <a:xfrm>
            <a:off x="10263379" y="1031041"/>
            <a:ext cx="1632048" cy="830997"/>
          </a:xfrm>
          <a:prstGeom prst="rect">
            <a:avLst/>
          </a:prstGeom>
          <a:noFill/>
        </p:spPr>
        <p:txBody>
          <a:bodyPr wrap="square" rtlCol="0">
            <a:spAutoFit/>
          </a:bodyPr>
          <a:lstStyle/>
          <a:p>
            <a:r>
              <a:rPr lang="en-BR" sz="1600" b="1" dirty="0">
                <a:latin typeface="Calibri" panose="020F0502020204030204" pitchFamily="34" charset="0"/>
                <a:cs typeface="Calibri" panose="020F0502020204030204" pitchFamily="34" charset="0"/>
              </a:rPr>
              <a:t>RNDS Repository actual figures (Sept/23):</a:t>
            </a:r>
          </a:p>
        </p:txBody>
      </p:sp>
      <p:sp>
        <p:nvSpPr>
          <p:cNvPr id="5" name="Rectangle 4">
            <a:extLst>
              <a:ext uri="{FF2B5EF4-FFF2-40B4-BE49-F238E27FC236}">
                <a16:creationId xmlns:a16="http://schemas.microsoft.com/office/drawing/2014/main" id="{FDD0478A-DEDB-DD45-8FC8-DEE7D89CF126}"/>
              </a:ext>
            </a:extLst>
          </p:cNvPr>
          <p:cNvSpPr/>
          <p:nvPr/>
        </p:nvSpPr>
        <p:spPr>
          <a:xfrm>
            <a:off x="10263379" y="5757993"/>
            <a:ext cx="266309" cy="7296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96422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623D401D-9A92-BBF2-B7D7-32D48A502C87}"/>
              </a:ext>
            </a:extLst>
          </p:cNvPr>
          <p:cNvSpPr>
            <a:spLocks noGrp="1"/>
          </p:cNvSpPr>
          <p:nvPr>
            <p:ph type="subTitle" idx="1"/>
          </p:nvPr>
        </p:nvSpPr>
        <p:spPr>
          <a:xfrm>
            <a:off x="348018" y="1145672"/>
            <a:ext cx="10825893" cy="4563506"/>
          </a:xfrm>
        </p:spPr>
        <p:txBody>
          <a:bodyPr>
            <a:normAutofit/>
          </a:bodyPr>
          <a:lstStyle/>
          <a:p>
            <a:pPr>
              <a:lnSpc>
                <a:spcPct val="100000"/>
              </a:lnSpc>
            </a:pPr>
            <a:r>
              <a:rPr lang="en-US" dirty="0">
                <a:effectLst/>
                <a:latin typeface="Calibri" panose="020F0502020204030204" pitchFamily="34" charset="0"/>
                <a:cs typeface="Calibri" panose="020F0502020204030204" pitchFamily="34" charset="0"/>
              </a:rPr>
              <a:t>The Brazilian 103 concepts  for immunization as described for RNDS </a:t>
            </a:r>
            <a:r>
              <a:rPr lang="en-US" dirty="0">
                <a:solidFill>
                  <a:srgbClr val="0000FF"/>
                </a:solidFill>
                <a:effectLst/>
                <a:latin typeface="Calibri" panose="020F0502020204030204" pitchFamily="34" charset="0"/>
                <a:cs typeface="Calibri" panose="020F0502020204030204" pitchFamily="34" charset="0"/>
              </a:rPr>
              <a:t>https://</a:t>
            </a:r>
            <a:r>
              <a:rPr lang="en-US" dirty="0" err="1">
                <a:solidFill>
                  <a:srgbClr val="0000FF"/>
                </a:solidFill>
                <a:effectLst/>
                <a:latin typeface="Calibri" panose="020F0502020204030204" pitchFamily="34" charset="0"/>
                <a:cs typeface="Calibri" panose="020F0502020204030204" pitchFamily="34" charset="0"/>
              </a:rPr>
              <a:t>simplifier.net</a:t>
            </a:r>
            <a:r>
              <a:rPr lang="en-US" dirty="0">
                <a:solidFill>
                  <a:srgbClr val="0000FF"/>
                </a:solidFill>
                <a:effectLst/>
                <a:latin typeface="Calibri" panose="020F0502020204030204" pitchFamily="34" charset="0"/>
                <a:cs typeface="Calibri" panose="020F0502020204030204" pitchFamily="34" charset="0"/>
              </a:rPr>
              <a:t>/</a:t>
            </a:r>
            <a:r>
              <a:rPr lang="en-US" dirty="0" err="1">
                <a:solidFill>
                  <a:srgbClr val="0000FF"/>
                </a:solidFill>
                <a:effectLst/>
                <a:latin typeface="Calibri" panose="020F0502020204030204" pitchFamily="34" charset="0"/>
                <a:cs typeface="Calibri" panose="020F0502020204030204" pitchFamily="34" charset="0"/>
              </a:rPr>
              <a:t>redenacionaldedadosemsaude</a:t>
            </a:r>
            <a:r>
              <a:rPr lang="en-US" dirty="0">
                <a:solidFill>
                  <a:srgbClr val="0000FF"/>
                </a:solidFill>
                <a:effectLst/>
                <a:latin typeface="Calibri" panose="020F0502020204030204" pitchFamily="34" charset="0"/>
                <a:cs typeface="Calibri" panose="020F0502020204030204" pitchFamily="34" charset="0"/>
              </a:rPr>
              <a:t>/</a:t>
            </a:r>
            <a:r>
              <a:rPr lang="en-US" dirty="0" err="1">
                <a:solidFill>
                  <a:srgbClr val="0000FF"/>
                </a:solidFill>
                <a:effectLst/>
                <a:latin typeface="Calibri" panose="020F0502020204030204" pitchFamily="34" charset="0"/>
                <a:cs typeface="Calibri" panose="020F0502020204030204" pitchFamily="34" charset="0"/>
              </a:rPr>
              <a:t>imunobiolgico</a:t>
            </a:r>
            <a:r>
              <a:rPr lang="en-US" dirty="0">
                <a:solidFill>
                  <a:srgbClr val="000000"/>
                </a:solidFill>
                <a:effectLst/>
                <a:latin typeface="Calibri" panose="020F0502020204030204" pitchFamily="34" charset="0"/>
                <a:cs typeface="Calibri" panose="020F0502020204030204" pitchFamily="34" charset="0"/>
              </a:rPr>
              <a:t>), as well as SNOMED IPS </a:t>
            </a:r>
            <a:r>
              <a:rPr lang="en-US" dirty="0">
                <a:effectLst/>
                <a:latin typeface="Calibri" panose="020F0502020204030204" pitchFamily="34" charset="0"/>
                <a:cs typeface="Calibri" panose="020F0502020204030204" pitchFamily="34" charset="0"/>
              </a:rPr>
              <a:t>were uploaded to an open-source terminology server (Open Concept Lab). </a:t>
            </a:r>
          </a:p>
          <a:p>
            <a:pPr>
              <a:lnSpc>
                <a:spcPct val="100000"/>
              </a:lnSpc>
            </a:pPr>
            <a:r>
              <a:rPr lang="en-US" dirty="0">
                <a:effectLst/>
                <a:latin typeface="Calibri" panose="020F0502020204030204" pitchFamily="34" charset="0"/>
                <a:cs typeface="Calibri" panose="020F0502020204030204" pitchFamily="34" charset="0"/>
              </a:rPr>
              <a:t>The ISO TR-</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12300 - Health informatics — Principles of mapping between terminological systems (2) standard was followed by creating mapping tables in Excel that express the direction, cardinality, and degree of equivalence of the mapping as follows:  </a:t>
            </a:r>
          </a:p>
          <a:p>
            <a:endParaRPr lang="en-BR" dirty="0"/>
          </a:p>
        </p:txBody>
      </p:sp>
      <p:sp>
        <p:nvSpPr>
          <p:cNvPr id="5" name="Picture Placeholder 4">
            <a:extLst>
              <a:ext uri="{FF2B5EF4-FFF2-40B4-BE49-F238E27FC236}">
                <a16:creationId xmlns:a16="http://schemas.microsoft.com/office/drawing/2014/main" id="{CE42D7CD-7F8F-FD03-B7ED-22E039789A20}"/>
              </a:ext>
            </a:extLst>
          </p:cNvPr>
          <p:cNvSpPr>
            <a:spLocks noGrp="1"/>
          </p:cNvSpPr>
          <p:nvPr>
            <p:ph type="pic" idx="2"/>
          </p:nvPr>
        </p:nvSpPr>
        <p:spPr/>
      </p:sp>
      <p:sp>
        <p:nvSpPr>
          <p:cNvPr id="3" name="Title 2">
            <a:extLst>
              <a:ext uri="{FF2B5EF4-FFF2-40B4-BE49-F238E27FC236}">
                <a16:creationId xmlns:a16="http://schemas.microsoft.com/office/drawing/2014/main" id="{97C1DBDA-01D0-F60E-A52D-588D813C5CAD}"/>
              </a:ext>
            </a:extLst>
          </p:cNvPr>
          <p:cNvSpPr>
            <a:spLocks noGrp="1"/>
          </p:cNvSpPr>
          <p:nvPr>
            <p:ph type="ctrTitle"/>
          </p:nvPr>
        </p:nvSpPr>
        <p:spPr/>
        <p:txBody>
          <a:bodyPr/>
          <a:lstStyle/>
          <a:p>
            <a:r>
              <a:rPr lang="en-BR" dirty="0">
                <a:latin typeface="Calibri" panose="020F0502020204030204" pitchFamily="34" charset="0"/>
                <a:cs typeface="Calibri" panose="020F0502020204030204" pitchFamily="34" charset="0"/>
              </a:rPr>
              <a:t>Approach</a:t>
            </a:r>
          </a:p>
        </p:txBody>
      </p:sp>
      <p:pic>
        <p:nvPicPr>
          <p:cNvPr id="7" name="Picture 6">
            <a:extLst>
              <a:ext uri="{FF2B5EF4-FFF2-40B4-BE49-F238E27FC236}">
                <a16:creationId xmlns:a16="http://schemas.microsoft.com/office/drawing/2014/main" id="{927B3E80-50C9-A8AD-50E7-3878E2063FB0}"/>
              </a:ext>
            </a:extLst>
          </p:cNvPr>
          <p:cNvPicPr>
            <a:picLocks noChangeAspect="1"/>
          </p:cNvPicPr>
          <p:nvPr/>
        </p:nvPicPr>
        <p:blipFill>
          <a:blip r:embed="rId2"/>
          <a:stretch>
            <a:fillRect/>
          </a:stretch>
        </p:blipFill>
        <p:spPr>
          <a:xfrm>
            <a:off x="2209800" y="3181953"/>
            <a:ext cx="7772400" cy="3310287"/>
          </a:xfrm>
          <a:prstGeom prst="rect">
            <a:avLst/>
          </a:prstGeom>
        </p:spPr>
      </p:pic>
      <p:sp>
        <p:nvSpPr>
          <p:cNvPr id="8" name="TextBox 7">
            <a:extLst>
              <a:ext uri="{FF2B5EF4-FFF2-40B4-BE49-F238E27FC236}">
                <a16:creationId xmlns:a16="http://schemas.microsoft.com/office/drawing/2014/main" id="{745FD1B7-D8AD-DB75-14B3-43DA5A45BBD0}"/>
              </a:ext>
            </a:extLst>
          </p:cNvPr>
          <p:cNvSpPr txBox="1"/>
          <p:nvPr/>
        </p:nvSpPr>
        <p:spPr>
          <a:xfrm>
            <a:off x="2906973" y="6492240"/>
            <a:ext cx="4044697" cy="307777"/>
          </a:xfrm>
          <a:prstGeom prst="rect">
            <a:avLst/>
          </a:prstGeom>
          <a:noFill/>
        </p:spPr>
        <p:txBody>
          <a:bodyPr wrap="none" rtlCol="0">
            <a:spAutoFit/>
          </a:bodyPr>
          <a:lstStyle/>
          <a:p>
            <a:r>
              <a:rPr lang="en-BR" dirty="0"/>
              <a:t>Source</a:t>
            </a:r>
            <a:r>
              <a:rPr lang="en-BR" dirty="0">
                <a:hlinkClick r:id="rId3" invalidUrl="http://: https://www.iso.org/standard/51344.html"/>
              </a:rPr>
              <a:t>: </a:t>
            </a:r>
            <a:r>
              <a:rPr lang="en-US" dirty="0">
                <a:hlinkClick r:id="rId4" invalidUrl="http://: https://www.iso.org/standard/51344.html"/>
              </a:rPr>
              <a:t>https://</a:t>
            </a:r>
            <a:r>
              <a:rPr lang="en-US" dirty="0" err="1">
                <a:hlinkClick r:id="rId5" invalidUrl="http://: https://www.iso.org/standard/51344.html"/>
              </a:rPr>
              <a:t>www.iso.org</a:t>
            </a:r>
            <a:r>
              <a:rPr lang="en-US" dirty="0">
                <a:hlinkClick r:id="rId6" invalidUrl="http://: https://www.iso.org/standard/51344.html"/>
              </a:rPr>
              <a:t>/standard/51344.html</a:t>
            </a:r>
            <a:endParaRPr lang="en-BR" dirty="0"/>
          </a:p>
        </p:txBody>
      </p:sp>
    </p:spTree>
    <p:extLst>
      <p:ext uri="{BB962C8B-B14F-4D97-AF65-F5344CB8AC3E}">
        <p14:creationId xmlns:p14="http://schemas.microsoft.com/office/powerpoint/2010/main" val="16237452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EFB88624-8E97-EDFB-BFDF-E26EC43A4A48}"/>
              </a:ext>
            </a:extLst>
          </p:cNvPr>
          <p:cNvSpPr>
            <a:spLocks noGrp="1"/>
          </p:cNvSpPr>
          <p:nvPr>
            <p:ph type="subTitle" idx="1"/>
          </p:nvPr>
        </p:nvSpPr>
        <p:spPr/>
        <p:txBody>
          <a:bodyPr/>
          <a:lstStyle/>
          <a:p>
            <a:r>
              <a:rPr lang="en-US" dirty="0">
                <a:effectLst/>
                <a:latin typeface="Calibri" panose="020F0502020204030204" pitchFamily="34" charset="0"/>
                <a:cs typeface="Calibri" panose="020F0502020204030204" pitchFamily="34" charset="0"/>
              </a:rPr>
              <a:t>The Brazilian vaccines list has 103 terms, including all the vaccines from 1975 on.  Before carrying out the mappings, it was</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observed that from the 103 terms, 2 were duplicates terms and 12 were vaccine diluents that</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could be mapped to SNOMED GPS </a:t>
            </a:r>
            <a:r>
              <a:rPr lang="en-US" dirty="0" err="1">
                <a:effectLst/>
                <a:latin typeface="Calibri" panose="020F0502020204030204" pitchFamily="34" charset="0"/>
                <a:cs typeface="Calibri" panose="020F0502020204030204" pitchFamily="34" charset="0"/>
              </a:rPr>
              <a:t>refSet</a:t>
            </a:r>
            <a:r>
              <a:rPr lang="en-US" dirty="0">
                <a:effectLst/>
                <a:latin typeface="Calibri" panose="020F0502020204030204" pitchFamily="34" charset="0"/>
                <a:cs typeface="Calibri" panose="020F0502020204030204" pitchFamily="34" charset="0"/>
              </a:rPr>
              <a:t> 74626007-Drug Diluent with an equivalence of 4,</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meaning that the Brazilian terms are more specific than the SNOMED ones since the Brazilian</a:t>
            </a:r>
            <a:r>
              <a:rPr lang="en-US" dirty="0">
                <a:latin typeface="Calibri" panose="020F0502020204030204" pitchFamily="34" charset="0"/>
                <a:cs typeface="Calibri" panose="020F0502020204030204" pitchFamily="34" charset="0"/>
              </a:rPr>
              <a:t> </a:t>
            </a:r>
            <a:r>
              <a:rPr lang="en-US" dirty="0">
                <a:effectLst/>
                <a:latin typeface="Calibri" panose="020F0502020204030204" pitchFamily="34" charset="0"/>
                <a:cs typeface="Calibri" panose="020F0502020204030204" pitchFamily="34" charset="0"/>
              </a:rPr>
              <a:t>terms specify the diluent for each vaccine.</a:t>
            </a:r>
          </a:p>
          <a:p>
            <a:endParaRPr lang="en-US" dirty="0">
              <a:effectLst/>
              <a:latin typeface="Helvetica" pitchFamily="2" charset="0"/>
            </a:endParaRPr>
          </a:p>
          <a:p>
            <a:endParaRPr lang="en-BR" dirty="0"/>
          </a:p>
        </p:txBody>
      </p:sp>
      <p:sp>
        <p:nvSpPr>
          <p:cNvPr id="3" name="Picture Placeholder 2">
            <a:extLst>
              <a:ext uri="{FF2B5EF4-FFF2-40B4-BE49-F238E27FC236}">
                <a16:creationId xmlns:a16="http://schemas.microsoft.com/office/drawing/2014/main" id="{5F359B77-1376-5D56-6B64-EDD7703D074B}"/>
              </a:ext>
            </a:extLst>
          </p:cNvPr>
          <p:cNvSpPr>
            <a:spLocks noGrp="1"/>
          </p:cNvSpPr>
          <p:nvPr>
            <p:ph type="pic" idx="2"/>
          </p:nvPr>
        </p:nvSpPr>
        <p:spPr/>
      </p:sp>
      <p:sp>
        <p:nvSpPr>
          <p:cNvPr id="4" name="Title 3">
            <a:extLst>
              <a:ext uri="{FF2B5EF4-FFF2-40B4-BE49-F238E27FC236}">
                <a16:creationId xmlns:a16="http://schemas.microsoft.com/office/drawing/2014/main" id="{DCEC23AB-0919-8907-686A-E9222EC88B52}"/>
              </a:ext>
            </a:extLst>
          </p:cNvPr>
          <p:cNvSpPr>
            <a:spLocks noGrp="1"/>
          </p:cNvSpPr>
          <p:nvPr>
            <p:ph type="ctrTitle"/>
          </p:nvPr>
        </p:nvSpPr>
        <p:spPr/>
        <p:txBody>
          <a:bodyPr/>
          <a:lstStyle/>
          <a:p>
            <a:r>
              <a:rPr lang="en-BR" dirty="0"/>
              <a:t>Results</a:t>
            </a:r>
          </a:p>
        </p:txBody>
      </p:sp>
      <p:graphicFrame>
        <p:nvGraphicFramePr>
          <p:cNvPr id="6" name="Table 5">
            <a:extLst>
              <a:ext uri="{FF2B5EF4-FFF2-40B4-BE49-F238E27FC236}">
                <a16:creationId xmlns:a16="http://schemas.microsoft.com/office/drawing/2014/main" id="{6ADEFEA5-39B1-08C0-561E-83F8E60B63E0}"/>
              </a:ext>
            </a:extLst>
          </p:cNvPr>
          <p:cNvGraphicFramePr>
            <a:graphicFrameLocks noGrp="1"/>
          </p:cNvGraphicFramePr>
          <p:nvPr>
            <p:extLst>
              <p:ext uri="{D42A27DB-BD31-4B8C-83A1-F6EECF244321}">
                <p14:modId xmlns:p14="http://schemas.microsoft.com/office/powerpoint/2010/main" val="1363810430"/>
              </p:ext>
            </p:extLst>
          </p:nvPr>
        </p:nvGraphicFramePr>
        <p:xfrm>
          <a:off x="6096000" y="3714643"/>
          <a:ext cx="3534770" cy="2960417"/>
        </p:xfrm>
        <a:graphic>
          <a:graphicData uri="http://schemas.openxmlformats.org/drawingml/2006/table">
            <a:tbl>
              <a:tblPr>
                <a:tableStyleId>{5C22544A-7EE6-4342-B048-85BDC9FD1C3A}</a:tableStyleId>
              </a:tblPr>
              <a:tblGrid>
                <a:gridCol w="1376700">
                  <a:extLst>
                    <a:ext uri="{9D8B030D-6E8A-4147-A177-3AD203B41FA5}">
                      <a16:colId xmlns:a16="http://schemas.microsoft.com/office/drawing/2014/main" val="2461133226"/>
                    </a:ext>
                  </a:extLst>
                </a:gridCol>
                <a:gridCol w="1079035">
                  <a:extLst>
                    <a:ext uri="{9D8B030D-6E8A-4147-A177-3AD203B41FA5}">
                      <a16:colId xmlns:a16="http://schemas.microsoft.com/office/drawing/2014/main" val="1373197301"/>
                    </a:ext>
                  </a:extLst>
                </a:gridCol>
                <a:gridCol w="1079035">
                  <a:extLst>
                    <a:ext uri="{9D8B030D-6E8A-4147-A177-3AD203B41FA5}">
                      <a16:colId xmlns:a16="http://schemas.microsoft.com/office/drawing/2014/main" val="3590255778"/>
                    </a:ext>
                  </a:extLst>
                </a:gridCol>
              </a:tblGrid>
              <a:tr h="609600">
                <a:tc>
                  <a:txBody>
                    <a:bodyPr/>
                    <a:lstStyle/>
                    <a:p>
                      <a:pPr algn="ctr" fontAlgn="ctr"/>
                      <a:r>
                        <a:rPr lang="en-US" sz="1400" b="1" u="none" strike="noStrike" dirty="0">
                          <a:effectLst/>
                          <a:latin typeface="Calibri" panose="020F0502020204030204" pitchFamily="34" charset="0"/>
                          <a:cs typeface="Calibri" panose="020F0502020204030204" pitchFamily="34" charset="0"/>
                        </a:rPr>
                        <a:t>Mapping Equivalence Degrees</a:t>
                      </a:r>
                      <a:endParaRPr lang="en-US" sz="14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u="none" strike="noStrike" dirty="0">
                          <a:effectLst/>
                          <a:latin typeface="Calibri" panose="020F0502020204030204" pitchFamily="34" charset="0"/>
                          <a:cs typeface="Calibri" panose="020F0502020204030204" pitchFamily="34" charset="0"/>
                        </a:rPr>
                        <a:t>Total</a:t>
                      </a:r>
                      <a:endParaRPr lang="en-US" sz="14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BR" sz="1400" b="1" u="none" strike="noStrike" dirty="0">
                          <a:effectLst/>
                          <a:latin typeface="Calibri" panose="020F0502020204030204" pitchFamily="34" charset="0"/>
                          <a:cs typeface="Calibri" panose="020F0502020204030204" pitchFamily="34" charset="0"/>
                        </a:rPr>
                        <a:t>%</a:t>
                      </a:r>
                      <a:endParaRPr lang="en-BR" sz="1400" b="1" i="0" u="none" strike="noStrike" dirty="0">
                        <a:solidFill>
                          <a:srgbClr val="FFFFFF"/>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3586899"/>
                  </a:ext>
                </a:extLst>
              </a:tr>
              <a:tr h="203200">
                <a:tc>
                  <a:txBody>
                    <a:bodyPr/>
                    <a:lstStyle/>
                    <a:p>
                      <a:pPr algn="ctr" fontAlgn="ctr"/>
                      <a:r>
                        <a:rPr lang="en-BR" sz="1600" u="none" strike="noStrike">
                          <a:effectLst/>
                          <a:latin typeface="Calibri" panose="020F0502020204030204" pitchFamily="34" charset="0"/>
                          <a:cs typeface="Calibri" panose="020F0502020204030204" pitchFamily="34" charset="0"/>
                        </a:rPr>
                        <a:t>1</a:t>
                      </a:r>
                      <a:endParaRPr lang="en-BR"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BR" sz="1400" b="0" i="0" u="none" strike="noStrike" dirty="0">
                          <a:solidFill>
                            <a:srgbClr val="000000"/>
                          </a:solidFill>
                          <a:effectLst/>
                          <a:latin typeface="+mn-lt"/>
                        </a:rPr>
                        <a:t>10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BR" sz="1400" b="0" i="0" u="none" strike="noStrike">
                          <a:solidFill>
                            <a:srgbClr val="000000"/>
                          </a:solidFill>
                          <a:effectLst/>
                          <a:latin typeface="+mn-lt"/>
                        </a:rPr>
                        <a:t>11,11%</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7372252"/>
                  </a:ext>
                </a:extLst>
              </a:tr>
              <a:tr h="203200">
                <a:tc>
                  <a:txBody>
                    <a:bodyPr/>
                    <a:lstStyle/>
                    <a:p>
                      <a:pPr algn="ctr" fontAlgn="ctr"/>
                      <a:r>
                        <a:rPr lang="en-BR" sz="1600" u="none" strike="noStrike">
                          <a:effectLst/>
                          <a:latin typeface="Calibri" panose="020F0502020204030204" pitchFamily="34" charset="0"/>
                          <a:cs typeface="Calibri" panose="020F0502020204030204" pitchFamily="34" charset="0"/>
                        </a:rPr>
                        <a:t>2</a:t>
                      </a:r>
                      <a:endParaRPr lang="en-BR"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BR" sz="1400" b="0" i="0" u="none" strike="noStrike" dirty="0">
                          <a:solidFill>
                            <a:srgbClr val="000000"/>
                          </a:solidFill>
                          <a:effectLst/>
                          <a:latin typeface="+mn-lt"/>
                        </a:rPr>
                        <a:t>28</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BR" sz="1400" b="0" i="0" u="none" strike="noStrike" dirty="0">
                          <a:solidFill>
                            <a:srgbClr val="000000"/>
                          </a:solidFill>
                          <a:effectLst/>
                          <a:latin typeface="+mn-lt"/>
                        </a:rPr>
                        <a:t>30,77%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5313717"/>
                  </a:ext>
                </a:extLst>
              </a:tr>
              <a:tr h="203200">
                <a:tc>
                  <a:txBody>
                    <a:bodyPr/>
                    <a:lstStyle/>
                    <a:p>
                      <a:pPr algn="ctr" fontAlgn="ctr"/>
                      <a:r>
                        <a:rPr lang="en-BR" sz="1600" u="none" strike="noStrike">
                          <a:effectLst/>
                          <a:latin typeface="Calibri" panose="020F0502020204030204" pitchFamily="34" charset="0"/>
                          <a:cs typeface="Calibri" panose="020F0502020204030204" pitchFamily="34" charset="0"/>
                        </a:rPr>
                        <a:t>3</a:t>
                      </a:r>
                      <a:endParaRPr lang="en-BR"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BR" sz="1400" b="0" i="0" u="none" strike="noStrike" dirty="0">
                          <a:solidFill>
                            <a:srgbClr val="000000"/>
                          </a:solidFill>
                          <a:effectLst/>
                          <a:latin typeface="+mn-lt"/>
                        </a:rPr>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BR" sz="1400" b="0" i="0" u="none" strike="noStrike" dirty="0">
                          <a:solidFill>
                            <a:srgbClr val="000000"/>
                          </a:solidFill>
                          <a:effectLst/>
                          <a:latin typeface="+mn-lt"/>
                        </a:rPr>
                        <a:t>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0032547"/>
                  </a:ext>
                </a:extLst>
              </a:tr>
              <a:tr h="203200">
                <a:tc>
                  <a:txBody>
                    <a:bodyPr/>
                    <a:lstStyle/>
                    <a:p>
                      <a:pPr algn="ctr" fontAlgn="ctr"/>
                      <a:r>
                        <a:rPr lang="en-BR" sz="1600" u="none" strike="noStrike">
                          <a:effectLst/>
                          <a:latin typeface="Calibri" panose="020F0502020204030204" pitchFamily="34" charset="0"/>
                          <a:cs typeface="Calibri" panose="020F0502020204030204" pitchFamily="34" charset="0"/>
                        </a:rPr>
                        <a:t>4</a:t>
                      </a:r>
                      <a:endParaRPr lang="en-BR"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BR" sz="1400" b="0" i="0" u="none" strike="noStrike" dirty="0">
                          <a:solidFill>
                            <a:srgbClr val="000000"/>
                          </a:solidFill>
                          <a:effectLst/>
                          <a:latin typeface="+mn-lt"/>
                        </a:rPr>
                        <a:t>31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BR" sz="1400" b="0" i="0" u="none" strike="noStrike" dirty="0">
                          <a:solidFill>
                            <a:srgbClr val="000000"/>
                          </a:solidFill>
                          <a:effectLst/>
                          <a:latin typeface="+mn-lt"/>
                        </a:rPr>
                        <a:t>34,07%</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8758530"/>
                  </a:ext>
                </a:extLst>
              </a:tr>
              <a:tr h="283892">
                <a:tc>
                  <a:txBody>
                    <a:bodyPr/>
                    <a:lstStyle/>
                    <a:p>
                      <a:pPr algn="ctr" fontAlgn="ctr"/>
                      <a:r>
                        <a:rPr lang="en-BR" sz="1600" u="none" strike="noStrike">
                          <a:effectLst/>
                          <a:latin typeface="Calibri" panose="020F0502020204030204" pitchFamily="34" charset="0"/>
                          <a:cs typeface="Calibri" panose="020F0502020204030204" pitchFamily="34" charset="0"/>
                        </a:rPr>
                        <a:t>5</a:t>
                      </a:r>
                      <a:endParaRPr lang="en-BR" sz="1600" b="0" i="0" u="none" strike="noStrike">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BR" sz="1400" b="0" i="0" u="none" strike="noStrike" dirty="0">
                          <a:solidFill>
                            <a:srgbClr val="000000"/>
                          </a:solidFill>
                          <a:effectLst/>
                          <a:latin typeface="+mn-lt"/>
                        </a:rPr>
                        <a:t>21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BR" sz="1400" b="0" i="0" u="none" strike="noStrike" dirty="0">
                          <a:solidFill>
                            <a:srgbClr val="000000"/>
                          </a:solidFill>
                          <a:effectLst/>
                          <a:latin typeface="+mn-lt"/>
                        </a:rPr>
                        <a:t>23,08%</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934175"/>
                  </a:ext>
                </a:extLst>
              </a:tr>
              <a:tr h="203200">
                <a:tc>
                  <a:txBody>
                    <a:bodyPr/>
                    <a:lstStyle/>
                    <a:p>
                      <a:pPr algn="l" fontAlgn="b"/>
                      <a:r>
                        <a:rPr lang="en-US" sz="1600" b="0" i="0" u="none" strike="noStrike" dirty="0">
                          <a:solidFill>
                            <a:srgbClr val="000000"/>
                          </a:solidFill>
                          <a:effectLst/>
                          <a:latin typeface="Calibri" panose="020F0502020204030204" pitchFamily="34" charset="0"/>
                          <a:cs typeface="Calibri" panose="020F0502020204030204" pitchFamily="34" charset="0"/>
                        </a:rPr>
                        <a:t>Sub-total</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BR" sz="1400" b="0" i="0" u="none" strike="noStrike" dirty="0">
                          <a:solidFill>
                            <a:srgbClr val="000000"/>
                          </a:solidFill>
                          <a:effectLst/>
                          <a:latin typeface="+mn-lt"/>
                        </a:rPr>
                        <a:t>90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BR" sz="1400" b="0" i="0" u="none" strike="noStrike" dirty="0">
                          <a:solidFill>
                            <a:srgbClr val="000000"/>
                          </a:solidFill>
                          <a:effectLst/>
                          <a:latin typeface="+mn-lt"/>
                        </a:rPr>
                        <a:t>100,00%</a:t>
                      </a: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7293726"/>
                  </a:ext>
                </a:extLst>
              </a:tr>
              <a:tr h="203200">
                <a:tc>
                  <a:txBody>
                    <a:bodyPr/>
                    <a:lstStyle/>
                    <a:p>
                      <a:pPr algn="l" fontAlgn="b"/>
                      <a:r>
                        <a:rPr lang="en-BR" sz="1600" b="0" i="0" u="none" strike="noStrike" dirty="0">
                          <a:solidFill>
                            <a:srgbClr val="000000"/>
                          </a:solidFill>
                          <a:effectLst/>
                          <a:latin typeface="Calibri" panose="020F0502020204030204" pitchFamily="34" charset="0"/>
                          <a:cs typeface="Calibri" panose="020F0502020204030204" pitchFamily="34" charset="0"/>
                        </a:rPr>
                        <a:t>Duplicate</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BR" sz="1600" b="0" i="0" u="none" strike="noStrike" dirty="0">
                          <a:solidFill>
                            <a:srgbClr val="000000"/>
                          </a:solidFill>
                          <a:effectLst/>
                          <a:latin typeface="Calibri" panose="020F0502020204030204" pitchFamily="34" charset="0"/>
                          <a:cs typeface="Calibri" panose="020F0502020204030204" pitchFamily="34" charset="0"/>
                        </a:rPr>
                        <a:t>1</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BR"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05900483"/>
                  </a:ext>
                </a:extLst>
              </a:tr>
              <a:tr h="203200">
                <a:tc>
                  <a:txBody>
                    <a:bodyPr/>
                    <a:lstStyle/>
                    <a:p>
                      <a:pPr algn="l" fontAlgn="b"/>
                      <a:r>
                        <a:rPr lang="en-US" sz="1600" u="none" strike="noStrike" dirty="0">
                          <a:effectLst/>
                          <a:latin typeface="Calibri" panose="020F0502020204030204" pitchFamily="34" charset="0"/>
                          <a:cs typeface="Calibri" panose="020F0502020204030204" pitchFamily="34" charset="0"/>
                        </a:rPr>
                        <a:t>Diluents</a:t>
                      </a:r>
                      <a:endParaRPr lang="en-US"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ctr"/>
                      <a:r>
                        <a:rPr lang="en-BR" sz="1600" u="none" strike="noStrike" dirty="0">
                          <a:effectLst/>
                          <a:latin typeface="Calibri" panose="020F0502020204030204" pitchFamily="34" charset="0"/>
                          <a:cs typeface="Calibri" panose="020F0502020204030204" pitchFamily="34" charset="0"/>
                        </a:rPr>
                        <a:t>12</a:t>
                      </a:r>
                      <a:endParaRPr lang="en-BR"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BR" sz="1600" b="0" i="0" u="none" strike="noStrike" dirty="0">
                        <a:solidFill>
                          <a:srgbClr val="000000"/>
                        </a:solidFill>
                        <a:effectLst/>
                        <a:latin typeface="Calibri" panose="020F0502020204030204" pitchFamily="34" charset="0"/>
                        <a:cs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9566337"/>
                  </a:ext>
                </a:extLst>
              </a:tr>
              <a:tr h="203200">
                <a:tc>
                  <a:txBody>
                    <a:bodyPr/>
                    <a:lstStyle/>
                    <a:p>
                      <a:pPr algn="l" fontAlgn="b"/>
                      <a:r>
                        <a:rPr lang="en-US" sz="1600" u="none" strike="noStrike" dirty="0">
                          <a:effectLst/>
                        </a:rPr>
                        <a:t>Total </a:t>
                      </a:r>
                      <a:endParaRPr lang="en-US"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BR" sz="1600" u="none" strike="noStrike" dirty="0">
                          <a:effectLst/>
                        </a:rPr>
                        <a:t>103</a:t>
                      </a:r>
                      <a:endParaRPr lang="en-BR"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endParaRPr lang="en-BR" sz="1600" b="0" i="0" u="none" strike="noStrike" dirty="0">
                        <a:solidFill>
                          <a:srgbClr val="000000"/>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4667944"/>
                  </a:ext>
                </a:extLst>
              </a:tr>
            </a:tbl>
          </a:graphicData>
        </a:graphic>
      </p:graphicFrame>
      <p:sp>
        <p:nvSpPr>
          <p:cNvPr id="8" name="Left Arrow 7">
            <a:extLst>
              <a:ext uri="{FF2B5EF4-FFF2-40B4-BE49-F238E27FC236}">
                <a16:creationId xmlns:a16="http://schemas.microsoft.com/office/drawing/2014/main" id="{B8271BAA-F1D4-46A1-046D-3D22A16F6A7A}"/>
              </a:ext>
            </a:extLst>
          </p:cNvPr>
          <p:cNvSpPr/>
          <p:nvPr/>
        </p:nvSpPr>
        <p:spPr>
          <a:xfrm>
            <a:off x="9825559" y="5128591"/>
            <a:ext cx="736423" cy="291548"/>
          </a:xfrm>
          <a:prstGeom prst="leftArrow">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9" name="TextBox 8">
            <a:extLst>
              <a:ext uri="{FF2B5EF4-FFF2-40B4-BE49-F238E27FC236}">
                <a16:creationId xmlns:a16="http://schemas.microsoft.com/office/drawing/2014/main" id="{1F48CFBF-FA86-3449-8705-028FA950DB2A}"/>
              </a:ext>
            </a:extLst>
          </p:cNvPr>
          <p:cNvSpPr txBox="1"/>
          <p:nvPr/>
        </p:nvSpPr>
        <p:spPr>
          <a:xfrm>
            <a:off x="295109" y="5679062"/>
            <a:ext cx="5138282" cy="1415772"/>
          </a:xfrm>
          <a:prstGeom prst="rect">
            <a:avLst/>
          </a:prstGeom>
          <a:noFill/>
        </p:spPr>
        <p:txBody>
          <a:bodyPr wrap="square" rtlCol="0">
            <a:spAutoFit/>
          </a:bodyPr>
          <a:lstStyle/>
          <a:p>
            <a:pPr marL="541338" indent="-528638"/>
            <a:r>
              <a:rPr lang="en-US" sz="1800" i="1" dirty="0" err="1">
                <a:effectLst/>
                <a:latin typeface="Calibri" panose="020F0502020204030204" pitchFamily="34" charset="0"/>
                <a:ea typeface="Times New Roman" panose="02020603050405020304" pitchFamily="18" charset="0"/>
              </a:rPr>
              <a:t>Obs</a:t>
            </a:r>
            <a:r>
              <a:rPr lang="en-US" sz="1800" i="1" dirty="0">
                <a:effectLst/>
                <a:latin typeface="Calibri" panose="020F0502020204030204" pitchFamily="34" charset="0"/>
                <a:ea typeface="Times New Roman" panose="02020603050405020304" pitchFamily="18" charset="0"/>
              </a:rPr>
              <a:t>: 11 concepts are present on SNOMED CT core, but not  in SNOMED IPS</a:t>
            </a:r>
            <a:endParaRPr lang="en-BR" sz="1800" i="1" dirty="0">
              <a:effectLst/>
              <a:latin typeface="Times New Roman" panose="02020603050405020304" pitchFamily="18" charset="0"/>
              <a:ea typeface="Times New Roman" panose="02020603050405020304" pitchFamily="18" charset="0"/>
            </a:endParaRPr>
          </a:p>
          <a:p>
            <a:pPr marL="488950"/>
            <a:r>
              <a:rPr lang="en-US" sz="1800" i="1" dirty="0">
                <a:effectLst/>
                <a:latin typeface="Calibri" panose="020F0502020204030204" pitchFamily="34" charset="0"/>
                <a:ea typeface="Times New Roman" panose="02020603050405020304" pitchFamily="18" charset="0"/>
              </a:rPr>
              <a:t> 10 concepts are not in SNOMED CT</a:t>
            </a:r>
            <a:endParaRPr lang="en-BR" sz="1800" i="1" dirty="0">
              <a:effectLst/>
              <a:latin typeface="Times New Roman" panose="02020603050405020304" pitchFamily="18" charset="0"/>
              <a:ea typeface="Times New Roman" panose="02020603050405020304" pitchFamily="18" charset="0"/>
            </a:endParaRPr>
          </a:p>
          <a:p>
            <a:r>
              <a:rPr lang="en-US" sz="1800" i="1" dirty="0">
                <a:effectLst/>
                <a:latin typeface="Calibri" panose="020F0502020204030204" pitchFamily="34" charset="0"/>
                <a:ea typeface="Times New Roman" panose="02020603050405020304" pitchFamily="18" charset="0"/>
              </a:rPr>
              <a:t>      </a:t>
            </a:r>
            <a:endParaRPr lang="en-BR" sz="1800" i="1" dirty="0">
              <a:effectLst/>
              <a:latin typeface="Times New Roman" panose="02020603050405020304" pitchFamily="18" charset="0"/>
              <a:ea typeface="Times New Roman" panose="02020603050405020304" pitchFamily="18" charset="0"/>
            </a:endParaRPr>
          </a:p>
          <a:p>
            <a:endParaRPr lang="en-BR" dirty="0"/>
          </a:p>
        </p:txBody>
      </p:sp>
    </p:spTree>
    <p:extLst>
      <p:ext uri="{BB962C8B-B14F-4D97-AF65-F5344CB8AC3E}">
        <p14:creationId xmlns:p14="http://schemas.microsoft.com/office/powerpoint/2010/main" val="685880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AE3657-7C38-04F4-1307-1BC8063F4490}"/>
              </a:ext>
            </a:extLst>
          </p:cNvPr>
          <p:cNvSpPr>
            <a:spLocks noGrp="1"/>
          </p:cNvSpPr>
          <p:nvPr>
            <p:ph type="subTitle" idx="1"/>
          </p:nvPr>
        </p:nvSpPr>
        <p:spPr/>
        <p:txBody>
          <a:bodyPr/>
          <a:lstStyle/>
          <a:p>
            <a:endParaRPr lang="en-BR"/>
          </a:p>
        </p:txBody>
      </p:sp>
      <p:sp>
        <p:nvSpPr>
          <p:cNvPr id="3" name="Picture Placeholder 2">
            <a:extLst>
              <a:ext uri="{FF2B5EF4-FFF2-40B4-BE49-F238E27FC236}">
                <a16:creationId xmlns:a16="http://schemas.microsoft.com/office/drawing/2014/main" id="{3F527093-113C-E247-AA8D-A64447E3A1F5}"/>
              </a:ext>
            </a:extLst>
          </p:cNvPr>
          <p:cNvSpPr>
            <a:spLocks noGrp="1"/>
          </p:cNvSpPr>
          <p:nvPr>
            <p:ph type="pic" idx="2"/>
          </p:nvPr>
        </p:nvSpPr>
        <p:spPr/>
      </p:sp>
      <p:sp>
        <p:nvSpPr>
          <p:cNvPr id="4" name="Title 3">
            <a:extLst>
              <a:ext uri="{FF2B5EF4-FFF2-40B4-BE49-F238E27FC236}">
                <a16:creationId xmlns:a16="http://schemas.microsoft.com/office/drawing/2014/main" id="{2B1DFA36-BED0-866D-1654-2BB82B5FA46E}"/>
              </a:ext>
            </a:extLst>
          </p:cNvPr>
          <p:cNvSpPr>
            <a:spLocks noGrp="1"/>
          </p:cNvSpPr>
          <p:nvPr>
            <p:ph type="ctrTitle"/>
          </p:nvPr>
        </p:nvSpPr>
        <p:spPr/>
        <p:txBody>
          <a:bodyPr/>
          <a:lstStyle/>
          <a:p>
            <a:endParaRPr lang="en-BR"/>
          </a:p>
        </p:txBody>
      </p:sp>
      <p:pic>
        <p:nvPicPr>
          <p:cNvPr id="6" name="Picture 5">
            <a:extLst>
              <a:ext uri="{FF2B5EF4-FFF2-40B4-BE49-F238E27FC236}">
                <a16:creationId xmlns:a16="http://schemas.microsoft.com/office/drawing/2014/main" id="{BC7AC502-2DD0-A03D-B120-E0ECFF32254B}"/>
              </a:ext>
            </a:extLst>
          </p:cNvPr>
          <p:cNvPicPr>
            <a:picLocks noChangeAspect="1"/>
          </p:cNvPicPr>
          <p:nvPr/>
        </p:nvPicPr>
        <p:blipFill>
          <a:blip r:embed="rId2"/>
          <a:stretch>
            <a:fillRect/>
          </a:stretch>
        </p:blipFill>
        <p:spPr>
          <a:xfrm>
            <a:off x="2489200" y="114300"/>
            <a:ext cx="7213600" cy="6629400"/>
          </a:xfrm>
          <a:prstGeom prst="rect">
            <a:avLst/>
          </a:prstGeom>
        </p:spPr>
      </p:pic>
    </p:spTree>
    <p:extLst>
      <p:ext uri="{BB962C8B-B14F-4D97-AF65-F5344CB8AC3E}">
        <p14:creationId xmlns:p14="http://schemas.microsoft.com/office/powerpoint/2010/main" val="2526535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B9BC5DC-CD82-BAAE-D0B8-22104B12E788}"/>
              </a:ext>
            </a:extLst>
          </p:cNvPr>
          <p:cNvSpPr>
            <a:spLocks noGrp="1"/>
          </p:cNvSpPr>
          <p:nvPr>
            <p:ph type="pic" idx="2"/>
          </p:nvPr>
        </p:nvSpPr>
        <p:spPr/>
      </p:sp>
      <p:sp>
        <p:nvSpPr>
          <p:cNvPr id="4" name="Title 3">
            <a:extLst>
              <a:ext uri="{FF2B5EF4-FFF2-40B4-BE49-F238E27FC236}">
                <a16:creationId xmlns:a16="http://schemas.microsoft.com/office/drawing/2014/main" id="{360AB843-DA5D-C7C2-20B6-BDBF500B832E}"/>
              </a:ext>
            </a:extLst>
          </p:cNvPr>
          <p:cNvSpPr>
            <a:spLocks noGrp="1"/>
          </p:cNvSpPr>
          <p:nvPr>
            <p:ph type="ctrTitle"/>
          </p:nvPr>
        </p:nvSpPr>
        <p:spPr>
          <a:xfrm>
            <a:off x="326360" y="291455"/>
            <a:ext cx="10160758" cy="369332"/>
          </a:xfrm>
        </p:spPr>
        <p:txBody>
          <a:bodyPr/>
          <a:lstStyle/>
          <a:p>
            <a:r>
              <a:rPr lang="en-BR" sz="2400" dirty="0"/>
              <a:t>Brazilian Vaccine Codes and antivenoms not in SNOMED-CT</a:t>
            </a:r>
          </a:p>
        </p:txBody>
      </p:sp>
      <p:graphicFrame>
        <p:nvGraphicFramePr>
          <p:cNvPr id="6" name="Table 5">
            <a:extLst>
              <a:ext uri="{FF2B5EF4-FFF2-40B4-BE49-F238E27FC236}">
                <a16:creationId xmlns:a16="http://schemas.microsoft.com/office/drawing/2014/main" id="{2F5EFBB0-1F7F-C2D4-E88F-8817B459E399}"/>
              </a:ext>
            </a:extLst>
          </p:cNvPr>
          <p:cNvGraphicFramePr>
            <a:graphicFrameLocks noGrp="1"/>
          </p:cNvGraphicFramePr>
          <p:nvPr>
            <p:extLst>
              <p:ext uri="{D42A27DB-BD31-4B8C-83A1-F6EECF244321}">
                <p14:modId xmlns:p14="http://schemas.microsoft.com/office/powerpoint/2010/main" val="660800517"/>
              </p:ext>
            </p:extLst>
          </p:nvPr>
        </p:nvGraphicFramePr>
        <p:xfrm>
          <a:off x="1704882" y="919758"/>
          <a:ext cx="8782236" cy="5607030"/>
        </p:xfrm>
        <a:graphic>
          <a:graphicData uri="http://schemas.openxmlformats.org/drawingml/2006/table">
            <a:tbl>
              <a:tblPr>
                <a:tableStyleId>{5C22544A-7EE6-4342-B048-85BDC9FD1C3A}</a:tableStyleId>
              </a:tblPr>
              <a:tblGrid>
                <a:gridCol w="1432307">
                  <a:extLst>
                    <a:ext uri="{9D8B030D-6E8A-4147-A177-3AD203B41FA5}">
                      <a16:colId xmlns:a16="http://schemas.microsoft.com/office/drawing/2014/main" val="1321798236"/>
                    </a:ext>
                  </a:extLst>
                </a:gridCol>
                <a:gridCol w="1824537">
                  <a:extLst>
                    <a:ext uri="{9D8B030D-6E8A-4147-A177-3AD203B41FA5}">
                      <a16:colId xmlns:a16="http://schemas.microsoft.com/office/drawing/2014/main" val="3542175968"/>
                    </a:ext>
                  </a:extLst>
                </a:gridCol>
                <a:gridCol w="2048602">
                  <a:extLst>
                    <a:ext uri="{9D8B030D-6E8A-4147-A177-3AD203B41FA5}">
                      <a16:colId xmlns:a16="http://schemas.microsoft.com/office/drawing/2014/main" val="868257447"/>
                    </a:ext>
                  </a:extLst>
                </a:gridCol>
                <a:gridCol w="3476790">
                  <a:extLst>
                    <a:ext uri="{9D8B030D-6E8A-4147-A177-3AD203B41FA5}">
                      <a16:colId xmlns:a16="http://schemas.microsoft.com/office/drawing/2014/main" val="1407400553"/>
                    </a:ext>
                  </a:extLst>
                </a:gridCol>
              </a:tblGrid>
              <a:tr h="369572">
                <a:tc>
                  <a:txBody>
                    <a:bodyPr/>
                    <a:lstStyle/>
                    <a:p>
                      <a:pPr algn="ctr" fontAlgn="ctr"/>
                      <a:r>
                        <a:rPr lang="en-US" sz="1200" b="1" u="none" strike="noStrike" dirty="0">
                          <a:effectLst/>
                        </a:rPr>
                        <a:t>Brazilian Vaccine List Code</a:t>
                      </a:r>
                      <a:endParaRPr lang="en-US" sz="1200" b="1"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fontAlgn="ctr"/>
                      <a:r>
                        <a:rPr lang="en-US" sz="1200" b="1" u="none" strike="noStrike" dirty="0">
                          <a:effectLst/>
                        </a:rPr>
                        <a:t>Brazilian Vaccine List PT BR</a:t>
                      </a:r>
                      <a:endParaRPr lang="en-US" sz="1200" b="1"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fontAlgn="ctr"/>
                      <a:r>
                        <a:rPr lang="en-US" sz="1200" b="1" u="none" strike="noStrike" dirty="0">
                          <a:effectLst/>
                        </a:rPr>
                        <a:t>BR Vaccine List - translated</a:t>
                      </a:r>
                      <a:endParaRPr lang="en-US" sz="1200" b="1"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tc>
                  <a:txBody>
                    <a:bodyPr/>
                    <a:lstStyle/>
                    <a:p>
                      <a:pPr algn="ctr" fontAlgn="ctr"/>
                      <a:r>
                        <a:rPr lang="en-US" sz="1200" b="1" u="none" strike="noStrike" dirty="0">
                          <a:effectLst/>
                        </a:rPr>
                        <a:t>Observation</a:t>
                      </a:r>
                      <a:endParaRPr lang="en-US" sz="1200" b="1"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90000"/>
                      </a:schemeClr>
                    </a:solidFill>
                  </a:tcPr>
                </a:tc>
                <a:extLst>
                  <a:ext uri="{0D108BD9-81ED-4DB2-BD59-A6C34878D82A}">
                    <a16:rowId xmlns:a16="http://schemas.microsoft.com/office/drawing/2014/main" val="2021077393"/>
                  </a:ext>
                </a:extLst>
              </a:tr>
              <a:tr h="919824">
                <a:tc>
                  <a:txBody>
                    <a:bodyPr/>
                    <a:lstStyle/>
                    <a:p>
                      <a:pPr algn="l" fontAlgn="ctr"/>
                      <a:r>
                        <a:rPr lang="en-BR" sz="900" u="none" strike="noStrike" dirty="0">
                          <a:effectLst/>
                        </a:rPr>
                        <a:t>3</a:t>
                      </a:r>
                      <a:endParaRPr lang="en-BR" sz="9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err="1">
                          <a:effectLst/>
                        </a:rPr>
                        <a:t>Soro</a:t>
                      </a:r>
                      <a:r>
                        <a:rPr lang="en-US" sz="1400" u="none" strike="noStrike" dirty="0">
                          <a:effectLst/>
                        </a:rPr>
                        <a:t> </a:t>
                      </a:r>
                      <a:r>
                        <a:rPr lang="en-US" sz="1400" u="none" strike="noStrike" dirty="0" err="1">
                          <a:effectLst/>
                        </a:rPr>
                        <a:t>antiaracnídico</a:t>
                      </a:r>
                      <a:endParaRPr lang="en-US"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a:effectLst/>
                        </a:rPr>
                        <a:t>arachnid antivenom</a:t>
                      </a:r>
                      <a:endParaRPr lang="en-US"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a:effectLst/>
                        </a:rPr>
                        <a:t>774371002- Product containing only Latrodectus mactans antivenom (medicinal product)    </a:t>
                      </a:r>
                      <a:r>
                        <a:rPr lang="en-US" sz="1400" u="none" strike="noStrike" dirty="0" err="1">
                          <a:effectLst/>
                        </a:rPr>
                        <a:t>Obs</a:t>
                      </a:r>
                      <a:r>
                        <a:rPr lang="en-US" sz="1400" u="none" strike="noStrike" dirty="0">
                          <a:effectLst/>
                        </a:rPr>
                        <a:t>: This product is just for one type </a:t>
                      </a:r>
                      <a:r>
                        <a:rPr lang="en-US" sz="1400" u="none" strike="noStrike" dirty="0" err="1">
                          <a:effectLst/>
                        </a:rPr>
                        <a:t>os</a:t>
                      </a:r>
                      <a:r>
                        <a:rPr lang="en-US" sz="1400" u="none" strike="noStrike" dirty="0">
                          <a:effectLst/>
                        </a:rPr>
                        <a:t> Spider</a:t>
                      </a:r>
                      <a:endParaRPr lang="en-US"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749303"/>
                  </a:ext>
                </a:extLst>
              </a:tr>
              <a:tr h="131404">
                <a:tc>
                  <a:txBody>
                    <a:bodyPr/>
                    <a:lstStyle/>
                    <a:p>
                      <a:pPr algn="l" fontAlgn="ctr"/>
                      <a:r>
                        <a:rPr lang="en-BR" sz="900" u="none" strike="noStrike">
                          <a:effectLst/>
                        </a:rPr>
                        <a:t>4</a:t>
                      </a:r>
                      <a:endParaRPr lang="en-BR" sz="9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err="1">
                          <a:effectLst/>
                        </a:rPr>
                        <a:t>Soro</a:t>
                      </a:r>
                      <a:r>
                        <a:rPr lang="en-US" sz="1400" u="none" strike="noStrike" dirty="0">
                          <a:effectLst/>
                        </a:rPr>
                        <a:t> </a:t>
                      </a:r>
                      <a:r>
                        <a:rPr lang="en-US" sz="1400" u="none" strike="noStrike" dirty="0" err="1">
                          <a:effectLst/>
                        </a:rPr>
                        <a:t>antiescorpiônico</a:t>
                      </a:r>
                      <a:endParaRPr lang="en-US"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a:effectLst/>
                        </a:rPr>
                        <a:t>scorpion antivenom</a:t>
                      </a:r>
                      <a:endParaRPr lang="en-US"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BR" sz="1400" u="none" strike="noStrike" dirty="0">
                          <a:effectLst/>
                        </a:rPr>
                        <a:t> </a:t>
                      </a:r>
                      <a:endParaRPr lang="en-BR"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7759706"/>
                  </a:ext>
                </a:extLst>
              </a:tr>
              <a:tr h="525613">
                <a:tc>
                  <a:txBody>
                    <a:bodyPr/>
                    <a:lstStyle/>
                    <a:p>
                      <a:pPr algn="l" fontAlgn="ctr"/>
                      <a:r>
                        <a:rPr lang="en-BR" sz="900" u="none" strike="noStrike">
                          <a:effectLst/>
                        </a:rPr>
                        <a:t>6</a:t>
                      </a:r>
                      <a:endParaRPr lang="en-BR" sz="9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Soro antielapídico</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err="1">
                          <a:effectLst/>
                        </a:rPr>
                        <a:t>antielapidic</a:t>
                      </a:r>
                      <a:r>
                        <a:rPr lang="en-US" sz="1400" u="none" strike="noStrike" dirty="0">
                          <a:effectLst/>
                        </a:rPr>
                        <a:t> antivenom</a:t>
                      </a:r>
                      <a:endParaRPr lang="en-US"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err="1">
                          <a:effectLst/>
                        </a:rPr>
                        <a:t>Obs</a:t>
                      </a:r>
                      <a:r>
                        <a:rPr lang="en-US" sz="1400" u="none" strike="noStrike" dirty="0">
                          <a:effectLst/>
                        </a:rPr>
                        <a:t>: SNOMED CORE has: 303306002 - Elapid venom  but not the antivenom</a:t>
                      </a:r>
                      <a:endParaRPr lang="en-US"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24502550"/>
                  </a:ext>
                </a:extLst>
              </a:tr>
              <a:tr h="131404">
                <a:tc>
                  <a:txBody>
                    <a:bodyPr/>
                    <a:lstStyle/>
                    <a:p>
                      <a:pPr algn="l" fontAlgn="ctr"/>
                      <a:r>
                        <a:rPr lang="en-BR" sz="900" u="none" strike="noStrike">
                          <a:effectLst/>
                        </a:rPr>
                        <a:t>7</a:t>
                      </a:r>
                      <a:endParaRPr lang="en-BR" sz="9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Soro antirrábico</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anti-rabies serum</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BR" sz="1400" u="none" strike="noStrike" dirty="0">
                          <a:effectLst/>
                        </a:rPr>
                        <a:t> </a:t>
                      </a:r>
                      <a:endParaRPr lang="en-BR"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60383791"/>
                  </a:ext>
                </a:extLst>
              </a:tr>
              <a:tr h="279232">
                <a:tc>
                  <a:txBody>
                    <a:bodyPr/>
                    <a:lstStyle/>
                    <a:p>
                      <a:pPr algn="l" fontAlgn="ctr"/>
                      <a:r>
                        <a:rPr lang="en-BR" sz="1000" u="none" strike="noStrike">
                          <a:effectLst/>
                        </a:rPr>
                        <a:t>8</a:t>
                      </a:r>
                      <a:endParaRPr lang="en-BR" sz="10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err="1">
                          <a:effectLst/>
                        </a:rPr>
                        <a:t>Soro</a:t>
                      </a:r>
                      <a:r>
                        <a:rPr lang="en-US" sz="1400" u="none" strike="noStrike" dirty="0">
                          <a:effectLst/>
                        </a:rPr>
                        <a:t> </a:t>
                      </a:r>
                      <a:r>
                        <a:rPr lang="en-US" sz="1400" u="none" strike="noStrike" dirty="0" err="1">
                          <a:effectLst/>
                        </a:rPr>
                        <a:t>antibotrópico</a:t>
                      </a:r>
                      <a:r>
                        <a:rPr lang="en-US" sz="1400" u="none" strike="noStrike" dirty="0">
                          <a:effectLst/>
                        </a:rPr>
                        <a:t> (</a:t>
                      </a:r>
                      <a:r>
                        <a:rPr lang="en-US" sz="1400" u="none" strike="noStrike" dirty="0" err="1">
                          <a:effectLst/>
                        </a:rPr>
                        <a:t>pentavalente</a:t>
                      </a:r>
                      <a:r>
                        <a:rPr lang="en-US" sz="1400" u="none" strike="noStrike" dirty="0">
                          <a:effectLst/>
                        </a:rPr>
                        <a:t>)</a:t>
                      </a:r>
                      <a:endParaRPr lang="en-US"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(pentavalent) antibothropic serum</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BR" sz="1400" u="none" strike="noStrike" dirty="0">
                          <a:effectLst/>
                        </a:rPr>
                        <a:t> </a:t>
                      </a:r>
                      <a:endParaRPr lang="en-BR"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52379488"/>
                  </a:ext>
                </a:extLst>
              </a:tr>
              <a:tr h="558464">
                <a:tc>
                  <a:txBody>
                    <a:bodyPr/>
                    <a:lstStyle/>
                    <a:p>
                      <a:pPr algn="l" fontAlgn="ctr"/>
                      <a:r>
                        <a:rPr lang="en-BR" sz="1000" u="none" strike="noStrike">
                          <a:effectLst/>
                        </a:rPr>
                        <a:t>11</a:t>
                      </a:r>
                      <a:endParaRPr lang="en-BR" sz="10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Soro antibotrópico (pentavalente) e anticrotálico</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(pentavalent) antivenom for Bothrops and Crotalus snake</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BR" sz="1400" u="none" strike="noStrike" dirty="0">
                          <a:effectLst/>
                        </a:rPr>
                        <a:t> </a:t>
                      </a:r>
                      <a:endParaRPr lang="en-BR"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18057508"/>
                  </a:ext>
                </a:extLst>
              </a:tr>
              <a:tr h="418848">
                <a:tc>
                  <a:txBody>
                    <a:bodyPr/>
                    <a:lstStyle/>
                    <a:p>
                      <a:pPr algn="l" fontAlgn="ctr"/>
                      <a:r>
                        <a:rPr lang="en-BR" sz="1000" u="none" strike="noStrike">
                          <a:effectLst/>
                        </a:rPr>
                        <a:t>12</a:t>
                      </a:r>
                      <a:endParaRPr lang="en-BR" sz="10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Soro antibotrópico (pentavalente) e antilaquético</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pentavalent antivenom for  antilachetic snakes</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BR" sz="1400" u="none" strike="noStrike" dirty="0">
                          <a:effectLst/>
                        </a:rPr>
                        <a:t> </a:t>
                      </a:r>
                      <a:endParaRPr lang="en-BR"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8354814"/>
                  </a:ext>
                </a:extLst>
              </a:tr>
              <a:tr h="383600">
                <a:tc>
                  <a:txBody>
                    <a:bodyPr/>
                    <a:lstStyle/>
                    <a:p>
                      <a:pPr algn="l" fontAlgn="ctr"/>
                      <a:r>
                        <a:rPr lang="en-BR" sz="1000" u="none" strike="noStrike">
                          <a:effectLst/>
                        </a:rPr>
                        <a:t>31</a:t>
                      </a:r>
                      <a:endParaRPr lang="en-BR" sz="10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Soro antiloxoscélico (trivalente)</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"trivalent antivenom for Loxosceles spiders</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BR" sz="1400" u="none" strike="noStrike" dirty="0">
                          <a:effectLst/>
                        </a:rPr>
                        <a:t> </a:t>
                      </a:r>
                      <a:endParaRPr lang="en-BR"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72421277"/>
                  </a:ext>
                </a:extLst>
              </a:tr>
              <a:tr h="279232">
                <a:tc>
                  <a:txBody>
                    <a:bodyPr/>
                    <a:lstStyle/>
                    <a:p>
                      <a:pPr algn="l" fontAlgn="ctr"/>
                      <a:r>
                        <a:rPr lang="en-BR" sz="1000" u="none" strike="noStrike">
                          <a:effectLst/>
                        </a:rPr>
                        <a:t>32</a:t>
                      </a:r>
                      <a:endParaRPr lang="en-BR" sz="10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Soro antilonômico</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antivenom for Lonomia Obliqua</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BR" sz="1400" u="none" strike="noStrike" dirty="0">
                          <a:effectLst/>
                        </a:rPr>
                        <a:t> </a:t>
                      </a:r>
                      <a:endParaRPr lang="en-BR"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7134975"/>
                  </a:ext>
                </a:extLst>
              </a:tr>
              <a:tr h="761041">
                <a:tc>
                  <a:txBody>
                    <a:bodyPr/>
                    <a:lstStyle/>
                    <a:p>
                      <a:pPr algn="l" fontAlgn="ctr"/>
                      <a:r>
                        <a:rPr lang="en-BR" sz="1000" u="none" strike="noStrike">
                          <a:effectLst/>
                        </a:rPr>
                        <a:t>100</a:t>
                      </a:r>
                      <a:endParaRPr lang="en-BR" sz="10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Vacina Varíola Bavarian Nordic</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a:effectLst/>
                        </a:rPr>
                        <a:t>Variola vaccine</a:t>
                      </a:r>
                      <a:endParaRPr lang="en-US" sz="1400" b="0" i="0" u="none" strike="noStrike">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r>
                        <a:rPr lang="en-US" sz="1400" u="none" strike="noStrike" dirty="0">
                          <a:effectLst/>
                        </a:rPr>
                        <a:t> </a:t>
                      </a:r>
                      <a:r>
                        <a:rPr lang="en-US" sz="1400" u="none" strike="noStrike" dirty="0" err="1">
                          <a:effectLst/>
                        </a:rPr>
                        <a:t>Obs</a:t>
                      </a:r>
                      <a:r>
                        <a:rPr lang="en-US" sz="1400" u="none" strike="noStrike" dirty="0">
                          <a:effectLst/>
                        </a:rPr>
                        <a:t> - SNOMED CORE has 713631008 - Antigen of Variola virus (substance), but no vaccine.</a:t>
                      </a:r>
                      <a:endParaRPr lang="en-US" sz="1400" b="0" i="0" u="none" strike="noStrike" dirty="0">
                        <a:solidFill>
                          <a:srgbClr val="000000"/>
                        </a:solidFill>
                        <a:effectLst/>
                        <a:latin typeface="Calibri" panose="020F0502020204030204" pitchFamily="34" charset="0"/>
                      </a:endParaRPr>
                    </a:p>
                  </a:txBody>
                  <a:tcPr marL="5969" marR="5969" marT="59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7798041"/>
                  </a:ext>
                </a:extLst>
              </a:tr>
            </a:tbl>
          </a:graphicData>
        </a:graphic>
      </p:graphicFrame>
      <p:pic>
        <p:nvPicPr>
          <p:cNvPr id="7" name="Picture 6">
            <a:extLst>
              <a:ext uri="{FF2B5EF4-FFF2-40B4-BE49-F238E27FC236}">
                <a16:creationId xmlns:a16="http://schemas.microsoft.com/office/drawing/2014/main" id="{BCE9E450-0024-4B0F-6638-08ACBB6B287B}"/>
              </a:ext>
            </a:extLst>
          </p:cNvPr>
          <p:cNvPicPr>
            <a:picLocks noChangeAspect="1"/>
          </p:cNvPicPr>
          <p:nvPr/>
        </p:nvPicPr>
        <p:blipFill>
          <a:blip r:embed="rId2"/>
          <a:stretch>
            <a:fillRect/>
          </a:stretch>
        </p:blipFill>
        <p:spPr>
          <a:xfrm>
            <a:off x="7055307" y="4784036"/>
            <a:ext cx="2063072" cy="987010"/>
          </a:xfrm>
          <a:prstGeom prst="rect">
            <a:avLst/>
          </a:prstGeom>
        </p:spPr>
      </p:pic>
      <p:pic>
        <p:nvPicPr>
          <p:cNvPr id="8" name="Picture 7">
            <a:extLst>
              <a:ext uri="{FF2B5EF4-FFF2-40B4-BE49-F238E27FC236}">
                <a16:creationId xmlns:a16="http://schemas.microsoft.com/office/drawing/2014/main" id="{7DFE83D8-6B36-5A32-F5C2-B6F51A8AE0E1}"/>
              </a:ext>
            </a:extLst>
          </p:cNvPr>
          <p:cNvPicPr>
            <a:picLocks noChangeAspect="1"/>
          </p:cNvPicPr>
          <p:nvPr/>
        </p:nvPicPr>
        <p:blipFill>
          <a:blip r:embed="rId3"/>
          <a:stretch>
            <a:fillRect/>
          </a:stretch>
        </p:blipFill>
        <p:spPr>
          <a:xfrm>
            <a:off x="7162248" y="3143766"/>
            <a:ext cx="2554330" cy="1159013"/>
          </a:xfrm>
          <a:prstGeom prst="rect">
            <a:avLst/>
          </a:prstGeom>
        </p:spPr>
      </p:pic>
    </p:spTree>
    <p:extLst>
      <p:ext uri="{BB962C8B-B14F-4D97-AF65-F5344CB8AC3E}">
        <p14:creationId xmlns:p14="http://schemas.microsoft.com/office/powerpoint/2010/main" val="3773855913"/>
      </p:ext>
    </p:extLst>
  </p:cSld>
  <p:clrMapOvr>
    <a:masterClrMapping/>
  </p:clrMapOvr>
</p:sld>
</file>

<file path=ppt/theme/theme1.xml><?xml version="1.0" encoding="utf-8"?>
<a:theme xmlns:a="http://schemas.openxmlformats.org/drawingml/2006/main" name="Office Theme">
  <a:themeElements>
    <a:clrScheme name="Custom 4">
      <a:dk1>
        <a:srgbClr val="000000"/>
      </a:dk1>
      <a:lt1>
        <a:srgbClr val="FFFFFF"/>
      </a:lt1>
      <a:dk2>
        <a:srgbClr val="44546A"/>
      </a:dk2>
      <a:lt2>
        <a:srgbClr val="E7E6E6"/>
      </a:lt2>
      <a:accent1>
        <a:srgbClr val="233F79"/>
      </a:accent1>
      <a:accent2>
        <a:srgbClr val="F05231"/>
      </a:accent2>
      <a:accent3>
        <a:srgbClr val="A5A5A5"/>
      </a:accent3>
      <a:accent4>
        <a:srgbClr val="FCCD00"/>
      </a:accent4>
      <a:accent5>
        <a:srgbClr val="05ABBC"/>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4">
      <a:dk1>
        <a:srgbClr val="000000"/>
      </a:dk1>
      <a:lt1>
        <a:srgbClr val="FFFFFF"/>
      </a:lt1>
      <a:dk2>
        <a:srgbClr val="44546A"/>
      </a:dk2>
      <a:lt2>
        <a:srgbClr val="E7E6E6"/>
      </a:lt2>
      <a:accent1>
        <a:srgbClr val="233F79"/>
      </a:accent1>
      <a:accent2>
        <a:srgbClr val="F05231"/>
      </a:accent2>
      <a:accent3>
        <a:srgbClr val="A5A5A5"/>
      </a:accent3>
      <a:accent4>
        <a:srgbClr val="FCCD00"/>
      </a:accent4>
      <a:accent5>
        <a:srgbClr val="05ABBC"/>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1796</TotalTime>
  <Words>1689</Words>
  <Application>Microsoft Macintosh PowerPoint</Application>
  <PresentationFormat>Widescreen</PresentationFormat>
  <Paragraphs>210</Paragraphs>
  <Slides>17</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Wingdings</vt:lpstr>
      <vt:lpstr>Oswald</vt:lpstr>
      <vt:lpstr>Helvetica Neue</vt:lpstr>
      <vt:lpstr>Arial</vt:lpstr>
      <vt:lpstr>Cambria</vt:lpstr>
      <vt:lpstr>Mulish Black</vt:lpstr>
      <vt:lpstr>Times New Roman</vt:lpstr>
      <vt:lpstr>Helvetica</vt:lpstr>
      <vt:lpstr>Trebuchet MS</vt:lpstr>
      <vt:lpstr>Calibri</vt:lpstr>
      <vt:lpstr>Office Theme</vt:lpstr>
      <vt:lpstr>Office Theme</vt:lpstr>
      <vt:lpstr>PowerPoint Presentation</vt:lpstr>
      <vt:lpstr>PowerPoint Presentation</vt:lpstr>
      <vt:lpstr>Background</vt:lpstr>
      <vt:lpstr>Sections IPS Brazil</vt:lpstr>
      <vt:lpstr>Brazilian National Digital Health Strategy</vt:lpstr>
      <vt:lpstr>Approach</vt:lpstr>
      <vt:lpstr>Results</vt:lpstr>
      <vt:lpstr>PowerPoint Presentation</vt:lpstr>
      <vt:lpstr>Brazilian Vaccine Codes and antivenoms not in SNOMED-CT</vt:lpstr>
      <vt:lpstr>Brazilian Vaccine Codes in SNOMED-CT</vt:lpstr>
      <vt:lpstr>Brazil National Immunization Program (PNI)</vt:lpstr>
      <vt:lpstr>PowerPoint Presentation</vt:lpstr>
      <vt:lpstr>PowerPoint Presentation</vt:lpstr>
      <vt:lpstr>The International Patient Summary is “THE” world summary for continuity of care</vt:lpstr>
      <vt:lpstr>Brazilian IPS  </vt:lpstr>
      <vt:lpstr>Discussion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user</dc:creator>
  <cp:keywords/>
  <dc:description/>
  <cp:lastModifiedBy>Beatriz de Faria Leao</cp:lastModifiedBy>
  <cp:revision>8</cp:revision>
  <dcterms:created xsi:type="dcterms:W3CDTF">2021-01-15T14:26:31Z</dcterms:created>
  <dcterms:modified xsi:type="dcterms:W3CDTF">2023-10-02T19:38:24Z</dcterms:modified>
  <cp:category/>
</cp:coreProperties>
</file>